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319" r:id="rId2"/>
    <p:sldId id="257" r:id="rId3"/>
    <p:sldId id="527" r:id="rId4"/>
    <p:sldId id="482" r:id="rId5"/>
    <p:sldId id="588" r:id="rId6"/>
    <p:sldId id="489" r:id="rId7"/>
    <p:sldId id="492" r:id="rId8"/>
    <p:sldId id="593" r:id="rId9"/>
    <p:sldId id="493" r:id="rId10"/>
    <p:sldId id="628" r:id="rId11"/>
    <p:sldId id="629" r:id="rId12"/>
    <p:sldId id="464" r:id="rId13"/>
    <p:sldId id="483" r:id="rId14"/>
    <p:sldId id="630" r:id="rId15"/>
    <p:sldId id="484" r:id="rId16"/>
    <p:sldId id="528" r:id="rId17"/>
    <p:sldId id="626" r:id="rId18"/>
    <p:sldId id="494" r:id="rId19"/>
    <p:sldId id="495" r:id="rId20"/>
    <p:sldId id="597" r:id="rId21"/>
    <p:sldId id="496" r:id="rId22"/>
    <p:sldId id="530" r:id="rId23"/>
    <p:sldId id="634" r:id="rId24"/>
    <p:sldId id="598" r:id="rId25"/>
    <p:sldId id="599" r:id="rId26"/>
    <p:sldId id="600" r:id="rId27"/>
    <p:sldId id="631" r:id="rId28"/>
    <p:sldId id="529" r:id="rId29"/>
    <p:sldId id="563" r:id="rId30"/>
    <p:sldId id="601" r:id="rId31"/>
    <p:sldId id="565" r:id="rId32"/>
    <p:sldId id="602" r:id="rId33"/>
    <p:sldId id="603" r:id="rId34"/>
    <p:sldId id="566" r:id="rId35"/>
    <p:sldId id="604" r:id="rId36"/>
    <p:sldId id="605" r:id="rId37"/>
    <p:sldId id="632" r:id="rId38"/>
    <p:sldId id="567" r:id="rId39"/>
    <p:sldId id="606" r:id="rId40"/>
    <p:sldId id="569" r:id="rId41"/>
    <p:sldId id="570" r:id="rId42"/>
    <p:sldId id="572" r:id="rId43"/>
    <p:sldId id="573" r:id="rId44"/>
    <p:sldId id="635" r:id="rId45"/>
    <p:sldId id="466" r:id="rId46"/>
    <p:sldId id="502" r:id="rId47"/>
    <p:sldId id="633" r:id="rId48"/>
    <p:sldId id="608" r:id="rId49"/>
    <p:sldId id="471" r:id="rId50"/>
    <p:sldId id="474" r:id="rId51"/>
    <p:sldId id="609" r:id="rId52"/>
    <p:sldId id="575" r:id="rId53"/>
    <p:sldId id="579" r:id="rId54"/>
    <p:sldId id="531" r:id="rId55"/>
    <p:sldId id="610" r:id="rId56"/>
    <p:sldId id="611" r:id="rId57"/>
    <p:sldId id="532" r:id="rId58"/>
    <p:sldId id="519" r:id="rId59"/>
    <p:sldId id="612" r:id="rId60"/>
    <p:sldId id="613" r:id="rId61"/>
    <p:sldId id="614" r:id="rId62"/>
    <p:sldId id="615" r:id="rId63"/>
    <p:sldId id="616" r:id="rId64"/>
    <p:sldId id="516" r:id="rId65"/>
    <p:sldId id="517" r:id="rId66"/>
    <p:sldId id="520" r:id="rId67"/>
    <p:sldId id="617" r:id="rId68"/>
    <p:sldId id="618" r:id="rId69"/>
    <p:sldId id="620" r:id="rId70"/>
    <p:sldId id="621" r:id="rId71"/>
    <p:sldId id="622" r:id="rId72"/>
    <p:sldId id="623" r:id="rId73"/>
    <p:sldId id="624" r:id="rId74"/>
    <p:sldId id="625" r:id="rId75"/>
    <p:sldId id="558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6489A"/>
    <a:srgbClr val="3D92BD"/>
    <a:srgbClr val="EBFFB9"/>
    <a:srgbClr val="0033CC"/>
    <a:srgbClr val="FF0000"/>
    <a:srgbClr val="222222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9" autoAdjust="0"/>
    <p:restoredTop sz="94711" autoAdjust="0"/>
  </p:normalViewPr>
  <p:slideViewPr>
    <p:cSldViewPr>
      <p:cViewPr varScale="1">
        <p:scale>
          <a:sx n="114" d="100"/>
          <a:sy n="114" d="100"/>
        </p:scale>
        <p:origin x="18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878FDC3-24EF-45F7-854B-1498E4B3C6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56.63717" units="1/cm"/>
          <inkml:channelProperty channel="Y" name="resolution" value="28.36565" units="1/cm"/>
          <inkml:channelProperty channel="T" name="resolution" value="1" units="1/dev"/>
        </inkml:channelProperties>
      </inkml:inkSource>
      <inkml:timestamp xml:id="ts0" timeString="2014-10-02T12:48:13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16292 7580 0,'20'0'46,"-20"0"-30,0 0-16,19 0 16,-19-20-16,0 20 15,40 0-15,-20-20 16,0 1-16,39-1 15,-19 0-15,0 0 16,19 0-16,21 0 16,-1-19-16,20 19 15,-19-20-15,-1 20 16,20 0-16,-19 1 15,-1-1-15,20-20 16,-39 20-16,-1 0 16,1 1-16,-1-1 15,-19 0-15,-20 0 16,19 20-16,-19 0 15,0-20-15,20 0 16,-20 20-16,0 0 16,19 0-16,-19 0 15,0 0 1,20 0-16,-21 0 15,1 0-15,0 0 16,0 0-16,20 0 16,-1 0-16,-19 0 15,0 0-15,20 0 16,-40 0-16,20 0 15,-1 0-15,1-20 16,0 20-16,0 0 16,20-19-16,-40 19 15,19 0-15,21 0 16,0 0-16,-20 0 15,19 0-15,1 0 16,-20 0-16,0 0 16,0 0-16,-20 0 15,39 0-15,-39 0 16,20 0-16,20 0 15,-20 0-15,-1 0 16,21-20-16,-40 0 16,20 20-16,0 0 15,0 0 1,0-20-16,19 0 15,-19 20-15,0-20 16,39 1-16,-39 19 16,0-20-16,0 0 15,0 20-15,20 0 16,-40 0-16,19-20 15,41 20-15,-20-20 16,-1 20-16,-19 0 16,20-20-16,-20 20 15,19 0-15,1 0 16,-40-20-16,20 20 15,-20 0-15,20-19 16,0-1-16,-20 20 16,0 0-16,19 0 15,-19-20-15,0 20 16,20 0-1,0 0 32,-20 0-31,0 0-1,0-20-15,20 20 16</inkml:trace>
  <inkml:trace contextRef="#ctx0" brushRef="#br0" timeOffset="3575.0722">12164 10954 0,'0'-20'31,"0"20"-15,0 0-1,0 0 1,20 0-16,-20 0 16,20-20-16,0 20 15,0 0-15,-1-20 16,21 0-16,0 0 15,-1 20-15,1-20 16,20 1-16,-21-1 16,1 0-16,0-20 15,19 40-15,1-39 16,-1-1-16,-19 40 15,59-40-15,-59 0 16,39 21-16,1-21 16,-21 20-16,1 0 15,19-19-15,-19 19 16,-21 0-16,41 0 15,-21-20-15,1 20 16,-1 1 0,1-21-16,39 20 15,-20 0-15,-19 0 16,39 20-16,-19-19 15,-21-1-15,21-20 16,-21 20-16,1 0 16,-1 1-16,1-1 15,-1 0-15,1 20 16,-1-20-16,1 20 15,-1-20-15,21 0 16,-21 0-16,1 20 16,-1-39-16,40 19 15,-39 0-15,0 20 16,-21-20-16,21 0 15,-1-19-15,-39 39 16,20 0-16,19-20 16,-39 20-16,20-20 15,0 0-15,-1 20 16,1 0-16,0 0 15,19-20-15,-19 20 16,-20 0 0,19-19-16,-19 19 15,40-20-15,-21 20 16,-19 0-16,40 0 15,-1-20-15,-19 20 16,20 0-16,-1-20 16,-19 20-16,-1-20 15,1 20-15,-20 0 16,0 0-16,39 0 15,-39 0-15,40 0 16,-21 0-16,1 0 16,40 0-16,-21 0 15,1 0-15,19 0 16,-39 0-16,-1 0 15,1 0-15,0 0 16,19 0-16,1-20 16,-21 0-16,1 20 15,0-19-15,19 19 16,1-40-16,-20 20 15,-1 0-15,21-19 16,-21 19 0,-19 0-16,40-20 15,-20 40-15,-21-20 16,41 0-16,-20 20 15,-21 0-15,21-19 16,-20 19-16,0-20 16,20 20-16,-21-20 15,1 20-15,-20 0 16,20 0-16,0 0 15,0 0-15,19 0 16,1 0-16,0 0 16,-1 0-16,1 0 15,20 0-15,-40 0 16,19 0-16,-19 0 15,0 0-15,0 20 16,-20-20-16,20 0 16,-20 0-16,39 0 15,-39 0-15,20 0 16,40 0-16,-21 0 15,1 0-15,0 0 16,-1 0 0,21 0-16,-40 0 15,0-20-15,19 20 16,-19 0-16,0-20 15,0 20-15,0-20 16,-20 20 0,0 0-16</inkml:trace>
  <inkml:trace contextRef="#ctx0" brushRef="#br0" timeOffset="7375.2119">13097 12283 0,'20'0'16,"0"-20"0,-20 20-1,19 0-15,-19 0 16,20 0-16,-20 0 15,20 0-15,0-20 16,-20 20-16,20 0 16,0 0-16,-1-19 15,41 19-15,-20 0 16,39 0-16,-19 0 15,19 0-15,0 0 16,40 0-16,-39 0 16,-1-20-16,1 20 15,-1-20-15,0 20 16,40-20-16,-19 20 15,-21 0-15,40 0 16,0-20-16,-40 20 16,40 0-16,-59 0 15,0 0-15,19 0 16,0 0-16,-19 0 15,19 0-15,-19 0 16,-1 0 0,1 0-16,-1 0 15,1 0-15,19 0 16,1 0-16,-41 0 15,21 0-15,-1 0 16,1 0-16,-1 0 16,-19 0-16,20-20 15,-1 20-15,1 0 16,-1 0-16,1 0 15,19 0-15,1 0 16,-21 20-16,60-20 16,-39 0-16,-1 0 15,20 0-15,-39 0 16,-21 0-16,1 0 15,0 0-15,-20 0 16,19 0-16,1 0 16,0 0-16,-1 0 15,1 0-15,19 0 16,-19 0-16,20 0 15,-21 0-15,41 0 16,-60 0 0,19 0-16,1 0 15,0 0-15,19 0 16,21 0-16,-21 0 15,1 0-15,-21 0 16,1 0-16,-20 0 16,20-20-16,-1 0 15,1 1-15,0 19 16,-21-20-16,1 0 15,0 20-15,-20 0 16,40-20-16,-20 20 16,0 0-16,19 0 15,-39 0-15,40 0 16,-20-20-16,0 20 15,-1 0-15,1-20 16,0 20-16,0 0 16,0 0-16,19 0 15,-19-19-15,0 19 16,0-20-16,-20 20 15,40 0-15,-40 0 16,20 0 0,-20 0-16,19 0 15,1 0-15,-20-20 16,20 20-16,-20 0 15,0-20-15,20 20 16,0 0 0,-20 0 15,0 0 0,20 0 16,-20 0-32,19 0 1,-19 0 0,20 0-16,0 0 15,-20 0 1,20 0-16,-20 0 15,0-20 17,20 20-32,-20 0 15,20 0-15,0 0 16,-20 0-16,19 0 15,-19 0-15,40 0 16,-40 0-16,40 0 16,-40-20-16,20 20 15,-20 0-15,19 0 16</inkml:trace>
  <inkml:trace contextRef="#ctx0" brushRef="#br0" timeOffset="8772.631">16292 13533 0,'-20'0'16,"20"0"46,0 0-62,0 0 16,20 0 0,0 0-16,-1 20 15,21 0-15,0 0 16,19 19-16,21-19 15,39 40-15,0-1 16,40 41-16,19-41 16,21 20-16,19 21 15,-20-21-15,1 0 16,-21-39-16,-39 20 15,-20-21-15,0 1 16,-59 0-16,-1-20 16,21 19-16,-41 1 15,1-20-15,-20 0 16,0-20-16,-20 19 15,20-19-15,0 0 16,-20 20-16,19-20 16,-19 0-16,20 0 15,-20 0 1,20 0-1,-20 0 1,20 0 0,0 20-16,19-20 15,-39 0-15,20 20 16,-20-20-16,20 0 62,-20 20-46,20-20-16,-20 0 15,20 0-15,-20 0 16,20 0-16,0 0 16,-20 0-16,19 0 15,-19 20-15,0-20 16,20 0-16,-20 0 47,0 0-47,20 0 15,-20 20-15</inkml:trace>
  <inkml:trace contextRef="#ctx0" brushRef="#br0" timeOffset="10850.2541">19288 11866 0,'-20'0'125,"20"0"-110,0-20-15,-20 20 16,1-19-16,-21-21 15,0 40-15,20-40 16,-19 40-16,19-20 16,0-19-16,0 39 15,20-20-15,-20 20 16,20 0-16,0-20 15,0 20 17</inkml:trace>
  <inkml:trace contextRef="#ctx0" brushRef="#br0" timeOffset="12089.6258">19248 11886 0,'0'0'78,"0"0"-63,0 20 16,0-20-15,0 20 0,-19-20-1,19 0-15,0 20 16,0-20-16,0 20 15,0-20-15,0 19 32,-20-19-32,20 0 15,0 20 1,0-20-16,0 0 15,-20 20 1,20 0 0,-20-20-16,20 20 15,0-20-15,0 0 16,-20 20-16,20-1 15,0-19-15</inkml:trace>
  <inkml:trace contextRef="#ctx0" brushRef="#br0" timeOffset="13762.1274">19169 14704 0,'0'0'141,"0"0"-141,0-20 15,0 20-15,0-20 16,0 20-16,0-20 15,0-19-15,-20 19 16,20 0 0,-20-39-16,-19 39 15,39-20-15,-20 20 16,20 0-16,0 20 15,0-20-15,-20 20 16,20 0-16,-20 0 31,20-19-15</inkml:trace>
  <inkml:trace contextRef="#ctx0" brushRef="#br0" timeOffset="15118.5342">19110 14764 0,'0'19'62,"0"-19"-30,0 0-17,0 0-15,0 0 16,-20 0-16,20 20 15,-20-20-15,20 20 16,-20-20 78,20 0-79,0 0-15,-20 0 31,20 20 1,-20-20-17,20 0-15,0 0 16,-20 0 31,20 20-16,0-20-16,0 20 79,-19-20-78,19 0-1,0 0 16,-20 0-31,0 0 63,20 19-32,0-19-31,-20 0 31,20 0-31,0 0 16,0 20-1,-20-20 1,0 0 15</inkml:trace>
  <inkml:trace contextRef="#ctx0" brushRef="#br0" timeOffset="20155.0447">19526 6647 0,'0'0'188,"0"0"-173,0 0-15,-20 0 16,1 0-16,19 0 15,-20 0-15,-20 0 16,20 0-16,0 0 16,-19 0-16,19 0 15,0 0 1,-20 0-16,40 0 15,-20 0-15,20 0 16</inkml:trace>
  <inkml:trace contextRef="#ctx0" brushRef="#br0" timeOffset="21510.4512">19546 6707 0,'0'0'15,"0"0"1,0 20-16,0 0 15,-20-20 1,20 0 0,0 19-16,0-19 15,0 20 1,0 0-16,0-20 15,0 20-15,0-20 16,0 20-16,-20-20 16,20 0-16,0 20 15,0 0-15,-19-20 16,19 19-16,0 1 15,-20 0-15,20 0 16,0-20-16,0 40 16,0-40-16,0 19 15,0-19-15,-20 20 16,20 0-16,0-20 15,0 20-15</inkml:trace>
  <inkml:trace contextRef="#ctx0" brushRef="#br0" timeOffset="23173.9501">19110 9247 0,'0'0'94,"0"0"-79,0 0-15,0-20 16,-20 20-1,20 0-15,0 0 16,-20-20-16,0 20 16,20 0-16,-20-20 15,0 1-15,0 19 16,1 0-16,-1-40 15,0 40-15,20 0 16,-20-20-16,0 20 16,20 0-16,0-20 46,0 20-30,-20 0 0,20 0-1,0 0 1,0-20 15</inkml:trace>
  <inkml:trace contextRef="#ctx0" brushRef="#br0" timeOffset="24688.4043">19050 9247 0,'0'0'31,"0"0"-15,0 20-16,0 0 15,0-20 1,0 19-16,0-19 15,0 20 1,0 0 0,0-20-16,0 20 15,0-20-15,-20 0 16,20 20-16,-20-20 15,20 20-15,0 0 16,0-20 0,0 0 171,0 19-172,-20-19 1,20 0 0,0 20 108,0-20-108,0 20-16,0-20 16,-19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BB865B1-F905-4ABF-91B5-5F4D1EED31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98998-1241-4AB5-9589-166866869DD6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C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4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8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35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62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75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9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4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7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4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5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06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05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59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85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65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4223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66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2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67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888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68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69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2381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70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327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71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260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72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900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73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57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DF843-3E28-412F-9E50-640B7DCDBC92}" type="slidenum">
              <a:rPr lang="en-US" smtClean="0"/>
              <a:pPr/>
              <a:t>74</a:t>
            </a:fld>
            <a:endParaRPr lang="en-US" dirty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870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865B1-F905-4ABF-91B5-5F4D1EED316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0"/>
            <a:ext cx="4800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0" y="2895600"/>
            <a:ext cx="91440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Programming with Microsoft </a:t>
            </a:r>
          </a:p>
          <a:p>
            <a:pPr algn="ctr">
              <a:defRPr/>
            </a:pPr>
            <a:r>
              <a:rPr lang="en-US" sz="32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Visual Basic 2012</a:t>
            </a:r>
            <a:endParaRPr lang="en-US" sz="32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1828800" y="43434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14400" y="4724400"/>
            <a:ext cx="7315200" cy="1371600"/>
          </a:xfrm>
        </p:spPr>
        <p:txBody>
          <a:bodyPr/>
          <a:lstStyle>
            <a:lvl1pPr algn="ctr">
              <a:buNone/>
              <a:defRPr baseline="0">
                <a:solidFill>
                  <a:srgbClr val="0066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0"/>
            <a:ext cx="6019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91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75DAF-D397-4640-B619-AAD1C6166D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  <a:prstGeom prst="round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C748B-B1CB-4485-96EF-F0611A3BA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ound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AF30-D8D4-4B70-BA29-ECA6AD489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Click to edit Master title style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F507C-4AF1-42F0-9F25-EAD8B15422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41E2A-FAD1-4495-8CDC-0E1F56F34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3CE7-4B5E-4A2B-B1E6-6B196555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97FDE-7845-400E-95D7-0DC9C4076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ound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01D3-BDAC-402E-ADAD-20802A203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A59EAC3-7953-42A9-B29C-A17F268DD2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8768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Trebuchet MS" pitchFamily="34" charset="0"/>
              </a:rPr>
              <a:t>Chapter 4: The Selection Structure</a:t>
            </a:r>
            <a:endParaRPr lang="en-US" sz="2800" dirty="0">
              <a:solidFill>
                <a:srgbClr val="0066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Selection Structures in Visual Basic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847471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326656"/>
            <a:ext cx="3429000" cy="474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3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4BEE2E-FA2D-45B7-8EB0-4379F33B23F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Selection Structures in Visual Basic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88" y="1295400"/>
            <a:ext cx="467864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4419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9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b="1" dirty="0"/>
              <a:t>Comparison operators</a:t>
            </a:r>
          </a:p>
          <a:p>
            <a:pPr lvl="1"/>
            <a:r>
              <a:rPr lang="en-US" dirty="0"/>
              <a:t>Used to compare two values</a:t>
            </a:r>
          </a:p>
          <a:p>
            <a:pPr lvl="1"/>
            <a:r>
              <a:rPr lang="en-US" dirty="0"/>
              <a:t>Always result in a True or False value</a:t>
            </a:r>
          </a:p>
          <a:p>
            <a:r>
              <a:rPr lang="en-US" dirty="0"/>
              <a:t>Rules for comparison </a:t>
            </a:r>
            <a:r>
              <a:rPr lang="en-US" dirty="0" smtClean="0"/>
              <a:t>operators:</a:t>
            </a:r>
            <a:endParaRPr lang="en-US" dirty="0"/>
          </a:p>
          <a:p>
            <a:pPr lvl="1"/>
            <a:r>
              <a:rPr lang="en-US" dirty="0"/>
              <a:t>They do not have an order of precedence</a:t>
            </a:r>
          </a:p>
          <a:p>
            <a:pPr lvl="1"/>
            <a:r>
              <a:rPr lang="en-US" dirty="0"/>
              <a:t>They are evaluated from left to right</a:t>
            </a:r>
          </a:p>
          <a:p>
            <a:pPr lvl="1"/>
            <a:r>
              <a:rPr lang="en-US" dirty="0"/>
              <a:t>They are evaluated after any arithmetic operators in the expression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4E861A0-AFE2-48A2-B388-3D4491C4C383}" type="slidenum">
              <a:rPr lang="en-US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00FB46-8547-4AD0-9D77-ACF4C41263C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Comparison </a:t>
            </a:r>
            <a:r>
              <a:rPr lang="en-US" dirty="0" smtClean="0"/>
              <a:t>Operators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sz="1200" dirty="0" smtClea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05000" y="6154579"/>
            <a:ext cx="5181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4-12 Listing and examples of commonly used comparison operators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350804"/>
            <a:ext cx="5187950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You Do It 1 on page 195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 It!</a:t>
            </a:r>
          </a:p>
        </p:txBody>
      </p:sp>
    </p:spTree>
    <p:extLst>
      <p:ext uri="{BB962C8B-B14F-4D97-AF65-F5344CB8AC3E}">
        <p14:creationId xmlns:p14="http://schemas.microsoft.com/office/powerpoint/2010/main" val="23013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335179"/>
            <a:ext cx="647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4-13 Evaluation steps for expressions containing arithmetic and comparison operators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747253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3000" y="4495800"/>
            <a:ext cx="647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4-13 Evaluation steps for expressions containing arithmetic and comparison operators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9" y="1734980"/>
            <a:ext cx="675170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3000" y="15063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You Do it 2 on page 197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Do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Using Comparison Operators: Swapping Numeric Values</a:t>
            </a:r>
            <a:endParaRPr lang="en-US" dirty="0" smtClean="0"/>
          </a:p>
          <a:p>
            <a:r>
              <a:rPr lang="en-US" dirty="0" smtClean="0"/>
              <a:t>Uses a single-alternative selection structure to determine if one number is greater than another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48803" y="5849779"/>
            <a:ext cx="4209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4-14 Sample run of the Lowest and Highest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35085"/>
            <a:ext cx="3048000" cy="270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96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6096000"/>
            <a:ext cx="6112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4-15 Pseudocode and flowchart containing a single-alternative selection structure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377950"/>
            <a:ext cx="518795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62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Previewing the Covington Resort  Application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62290" y="6002179"/>
            <a:ext cx="30051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 New charges shown in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8322" y="3411379"/>
            <a:ext cx="38702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4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-1 Interface showing the calculated amounts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7200" y="3411379"/>
            <a:ext cx="30051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 Message box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3" y="1421232"/>
            <a:ext cx="3663950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55" y="1416469"/>
            <a:ext cx="4541837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23" y="3787964"/>
            <a:ext cx="4124050" cy="220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9426" y="5562600"/>
            <a:ext cx="6112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4-16 Display button’s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9" y="1550988"/>
            <a:ext cx="5536534" cy="401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21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dirty="0"/>
              <a:t>Values input by the user are stored in variables with procedure scope</a:t>
            </a:r>
          </a:p>
          <a:p>
            <a:r>
              <a:rPr lang="en-US" dirty="0"/>
              <a:t>A temporary variable is used when values must be swapped</a:t>
            </a:r>
          </a:p>
          <a:p>
            <a:pPr lvl="1"/>
            <a:r>
              <a:rPr lang="en-US" dirty="0"/>
              <a:t>Declared within </a:t>
            </a:r>
            <a:r>
              <a:rPr lang="en-US" dirty="0" smtClean="0"/>
              <a:t>a statement </a:t>
            </a:r>
            <a:r>
              <a:rPr lang="en-US" dirty="0"/>
              <a:t>block</a:t>
            </a:r>
          </a:p>
          <a:p>
            <a:pPr lvl="1"/>
            <a:r>
              <a:rPr lang="en-US" b="1" dirty="0"/>
              <a:t>Block-level variable</a:t>
            </a:r>
          </a:p>
          <a:p>
            <a:r>
              <a:rPr lang="en-US" b="1" dirty="0"/>
              <a:t>Block scope</a:t>
            </a:r>
            <a:endParaRPr lang="en-US" dirty="0"/>
          </a:p>
          <a:p>
            <a:pPr lvl="1"/>
            <a:r>
              <a:rPr lang="en-US" dirty="0"/>
              <a:t>Restricts </a:t>
            </a:r>
            <a:r>
              <a:rPr lang="en-US" dirty="0" smtClean="0"/>
              <a:t>the use </a:t>
            </a:r>
            <a:r>
              <a:rPr lang="en-US" dirty="0"/>
              <a:t>of </a:t>
            </a:r>
            <a:r>
              <a:rPr lang="en-US" dirty="0" smtClean="0"/>
              <a:t>a variable </a:t>
            </a:r>
            <a:r>
              <a:rPr lang="en-US" dirty="0"/>
              <a:t>to </a:t>
            </a:r>
            <a:r>
              <a:rPr lang="en-US" dirty="0" smtClean="0"/>
              <a:t>the statement </a:t>
            </a:r>
            <a:r>
              <a:rPr lang="en-US" dirty="0"/>
              <a:t>block in which it is declared</a:t>
            </a:r>
          </a:p>
        </p:txBody>
      </p:sp>
    </p:spTree>
    <p:extLst>
      <p:ext uri="{BB962C8B-B14F-4D97-AF65-F5344CB8AC3E}">
        <p14:creationId xmlns:p14="http://schemas.microsoft.com/office/powerpoint/2010/main" val="22296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7200" y="5240179"/>
            <a:ext cx="6112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4-17 Illustration of the swapping concept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752600"/>
            <a:ext cx="8037983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5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on Page 200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Using Comparison Operators: Displaying the Sum or Difference</a:t>
            </a:r>
            <a:endParaRPr lang="en-US" dirty="0" smtClean="0"/>
          </a:p>
          <a:p>
            <a:r>
              <a:rPr lang="en-US" dirty="0" smtClean="0"/>
              <a:t>Uses a dual-alternative selection structure to determine either the sum of or the difference between two numbers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77403" y="5925979"/>
            <a:ext cx="4209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4-18 Sample run of the Sum or Difference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03" y="3472751"/>
            <a:ext cx="3276600" cy="245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9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3600" y="6096000"/>
            <a:ext cx="52759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4-19 Flowchart and pseudocode containing a dual-alternative selection structure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1212850"/>
            <a:ext cx="5205413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Comparison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15403" y="5486400"/>
            <a:ext cx="52759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4-20 Calculate button’s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8" y="1654175"/>
            <a:ext cx="6906577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0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the Sum or Difference Application</a:t>
            </a:r>
          </a:p>
          <a:p>
            <a:r>
              <a:rPr lang="en-US" dirty="0" smtClean="0"/>
              <a:t>You Do it #3 on page 203</a:t>
            </a:r>
          </a:p>
          <a:p>
            <a:r>
              <a:rPr lang="en-US" dirty="0"/>
              <a:t>You Do it </a:t>
            </a:r>
            <a:r>
              <a:rPr lang="en-US" dirty="0" smtClean="0"/>
              <a:t>#4 </a:t>
            </a:r>
            <a:r>
              <a:rPr lang="en-US" dirty="0"/>
              <a:t>on page 203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Logical Operators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800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Logical operators</a:t>
            </a:r>
            <a:endParaRPr lang="en-US" dirty="0"/>
          </a:p>
          <a:p>
            <a:pPr lvl="1"/>
            <a:r>
              <a:rPr lang="en-US" dirty="0"/>
              <a:t>Used to create compound conditions</a:t>
            </a:r>
          </a:p>
          <a:p>
            <a:pPr lvl="1"/>
            <a:r>
              <a:rPr lang="en-US" dirty="0"/>
              <a:t>Expressions evaluate to a Boolean value</a:t>
            </a:r>
          </a:p>
          <a:p>
            <a:pPr lvl="2"/>
            <a:r>
              <a:rPr lang="en-US" dirty="0"/>
              <a:t>True or False</a:t>
            </a:r>
            <a:endParaRPr lang="en-US" b="1" dirty="0"/>
          </a:p>
          <a:p>
            <a:r>
              <a:rPr lang="en-US" dirty="0"/>
              <a:t>Six logical operators in Visual </a:t>
            </a:r>
            <a:r>
              <a:rPr lang="en-US" dirty="0" smtClean="0"/>
              <a:t>Basic:</a:t>
            </a:r>
            <a:endParaRPr lang="en-US" dirty="0"/>
          </a:p>
          <a:p>
            <a:pPr lvl="1"/>
            <a:r>
              <a:rPr lang="en-US" dirty="0" smtClean="0"/>
              <a:t>Not</a:t>
            </a:r>
          </a:p>
          <a:p>
            <a:pPr lvl="1"/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AndAlso</a:t>
            </a:r>
          </a:p>
          <a:p>
            <a:pPr lvl="1"/>
            <a:r>
              <a:rPr lang="en-US" dirty="0" smtClean="0"/>
              <a:t>Or </a:t>
            </a:r>
          </a:p>
          <a:p>
            <a:pPr lvl="1"/>
            <a:r>
              <a:rPr lang="en-US" dirty="0" smtClean="0"/>
              <a:t>OrElse</a:t>
            </a:r>
          </a:p>
          <a:p>
            <a:pPr lvl="1"/>
            <a:r>
              <a:rPr lang="en-US" dirty="0" smtClean="0"/>
              <a:t>Xor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</a:t>
            </a:r>
            <a:r>
              <a:rPr lang="en-US" dirty="0" smtClean="0"/>
              <a:t>Operators </a:t>
            </a:r>
            <a:r>
              <a:rPr lang="en-US" sz="12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90768" y="5240179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4-21 Listing and examples of logical operators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7" y="1600200"/>
            <a:ext cx="6153033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8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Lesson A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/>
              <a:t>studying Lesson A, you should be able to:</a:t>
            </a:r>
          </a:p>
          <a:p>
            <a:r>
              <a:rPr lang="en-US" dirty="0" smtClean="0"/>
              <a:t>Write </a:t>
            </a:r>
            <a:r>
              <a:rPr lang="en-US" dirty="0"/>
              <a:t>pseudocode for the selection structure</a:t>
            </a:r>
          </a:p>
          <a:p>
            <a:r>
              <a:rPr lang="en-US" dirty="0" smtClean="0"/>
              <a:t>Create </a:t>
            </a:r>
            <a:r>
              <a:rPr lang="en-US" dirty="0"/>
              <a:t>a flowchart to help you plan an application’s code</a:t>
            </a:r>
          </a:p>
          <a:p>
            <a:r>
              <a:rPr lang="en-US" dirty="0" smtClean="0"/>
              <a:t>Write </a:t>
            </a:r>
            <a:r>
              <a:rPr lang="en-US" dirty="0"/>
              <a:t>an If…Then…Else statement</a:t>
            </a:r>
          </a:p>
          <a:p>
            <a:r>
              <a:rPr lang="en-US" dirty="0" smtClean="0"/>
              <a:t>Include </a:t>
            </a:r>
            <a:r>
              <a:rPr lang="en-US" dirty="0"/>
              <a:t>comparison operators in a selection structure’s condition</a:t>
            </a:r>
          </a:p>
          <a:p>
            <a:r>
              <a:rPr lang="en-US" dirty="0" smtClean="0"/>
              <a:t>Include </a:t>
            </a:r>
            <a:r>
              <a:rPr lang="en-US" dirty="0"/>
              <a:t>logical operators in a selection structure’s condition</a:t>
            </a:r>
          </a:p>
          <a:p>
            <a:r>
              <a:rPr lang="en-US" dirty="0" smtClean="0"/>
              <a:t>Change </a:t>
            </a:r>
            <a:r>
              <a:rPr lang="en-US" dirty="0"/>
              <a:t>the case of a string</a:t>
            </a:r>
            <a:endParaRPr lang="en-US" dirty="0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71600" y="5849779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4-21 Listing and examples of logical operators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1582579"/>
            <a:ext cx="5871681" cy="42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7800" y="13539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</a:t>
            </a:r>
            <a:r>
              <a:rPr lang="en-US" dirty="0" smtClean="0"/>
              <a:t>Operators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7204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76400"/>
            <a:ext cx="80772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Truth tables</a:t>
            </a:r>
            <a:endParaRPr lang="en-US" dirty="0"/>
          </a:p>
          <a:p>
            <a:pPr lvl="1"/>
            <a:r>
              <a:rPr lang="en-US" dirty="0"/>
              <a:t>Show how logical operators are </a:t>
            </a:r>
            <a:r>
              <a:rPr lang="en-US" dirty="0" smtClean="0"/>
              <a:t>evaluated</a:t>
            </a:r>
          </a:p>
          <a:p>
            <a:r>
              <a:rPr lang="en-US" b="1" dirty="0" smtClean="0"/>
              <a:t>Not operator </a:t>
            </a:r>
          </a:p>
          <a:p>
            <a:pPr lvl="1"/>
            <a:r>
              <a:rPr lang="en-US" dirty="0" smtClean="0"/>
              <a:t>Reverses the truth-value of the condition</a:t>
            </a:r>
          </a:p>
          <a:p>
            <a:r>
              <a:rPr lang="en-US" b="1" dirty="0" smtClean="0"/>
              <a:t>And operator </a:t>
            </a:r>
            <a:r>
              <a:rPr lang="en-US" dirty="0" smtClean="0"/>
              <a:t>and </a:t>
            </a:r>
            <a:r>
              <a:rPr lang="en-US" b="1" dirty="0" smtClean="0"/>
              <a:t>AndAlso operator </a:t>
            </a:r>
          </a:p>
          <a:p>
            <a:pPr lvl="1"/>
            <a:r>
              <a:rPr lang="en-US" dirty="0" smtClean="0"/>
              <a:t>Both operators combine two sub-conditions </a:t>
            </a:r>
          </a:p>
          <a:p>
            <a:pPr lvl="1"/>
            <a:r>
              <a:rPr lang="en-US" dirty="0" smtClean="0"/>
              <a:t>The And operator </a:t>
            </a:r>
            <a:r>
              <a:rPr lang="en-US" i="1" dirty="0" smtClean="0"/>
              <a:t>always</a:t>
            </a:r>
            <a:r>
              <a:rPr lang="en-US" dirty="0" smtClean="0"/>
              <a:t> evaluates both conditions</a:t>
            </a:r>
          </a:p>
          <a:p>
            <a:pPr lvl="1"/>
            <a:r>
              <a:rPr lang="en-US" dirty="0" smtClean="0"/>
              <a:t>AndAlso performs a </a:t>
            </a:r>
            <a:r>
              <a:rPr lang="en-US" b="1" dirty="0" smtClean="0"/>
              <a:t>short-circuit evaluation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which bypasses the evaluation </a:t>
            </a:r>
            <a:r>
              <a:rPr lang="en-US" dirty="0"/>
              <a:t>of </a:t>
            </a:r>
            <a:r>
              <a:rPr lang="en-US" dirty="0" smtClean="0"/>
              <a:t>a condition </a:t>
            </a:r>
            <a:r>
              <a:rPr lang="en-US" dirty="0"/>
              <a:t>when </a:t>
            </a:r>
            <a:r>
              <a:rPr lang="en-US" dirty="0" smtClean="0"/>
              <a:t>the outcome </a:t>
            </a:r>
            <a:r>
              <a:rPr lang="en-US" dirty="0"/>
              <a:t>can be determined without </a:t>
            </a:r>
            <a:r>
              <a:rPr lang="en-US" dirty="0" smtClean="0"/>
              <a:t>it</a:t>
            </a:r>
            <a:endParaRPr lang="en-US" dirty="0"/>
          </a:p>
          <a:p>
            <a:pPr lvl="1"/>
            <a:r>
              <a:rPr lang="en-US" dirty="0" smtClean="0"/>
              <a:t>The compound condition evaluates to true only when both conditions are true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</a:t>
            </a:r>
            <a:r>
              <a:rPr lang="en-US" dirty="0" smtClean="0"/>
              <a:t>Operators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41055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b="1" dirty="0" smtClean="0"/>
              <a:t>Or operator </a:t>
            </a:r>
            <a:r>
              <a:rPr lang="en-US" dirty="0" smtClean="0"/>
              <a:t>or </a:t>
            </a:r>
            <a:r>
              <a:rPr lang="en-US" b="1" dirty="0" smtClean="0"/>
              <a:t>OrElse operator </a:t>
            </a:r>
          </a:p>
          <a:p>
            <a:pPr lvl="1"/>
            <a:r>
              <a:rPr lang="en-US" dirty="0" smtClean="0"/>
              <a:t>Both operators combine two sub-conditions </a:t>
            </a:r>
          </a:p>
          <a:p>
            <a:pPr lvl="1"/>
            <a:r>
              <a:rPr lang="en-US" dirty="0" smtClean="0"/>
              <a:t>The compound condition evaluates to true when either or both conditions are true</a:t>
            </a:r>
          </a:p>
          <a:p>
            <a:pPr lvl="1"/>
            <a:r>
              <a:rPr lang="en-US" dirty="0" smtClean="0"/>
              <a:t>OrElse is more efficient than Or</a:t>
            </a:r>
            <a:endParaRPr lang="en-US" dirty="0"/>
          </a:p>
          <a:p>
            <a:pPr lvl="2"/>
            <a:r>
              <a:rPr lang="en-US" dirty="0" smtClean="0"/>
              <a:t>As soon as a condition is found to be true, no further conditions are tested and the </a:t>
            </a:r>
            <a:r>
              <a:rPr lang="en-US" smtClean="0"/>
              <a:t>compound condition </a:t>
            </a:r>
            <a:r>
              <a:rPr lang="en-US" dirty="0" smtClean="0"/>
              <a:t>is true</a:t>
            </a:r>
          </a:p>
          <a:p>
            <a:pPr>
              <a:buNone/>
            </a:pPr>
            <a:r>
              <a:rPr lang="en-US" b="1" dirty="0" smtClean="0"/>
              <a:t>Using the Truth Tables</a:t>
            </a:r>
          </a:p>
          <a:p>
            <a:r>
              <a:rPr lang="en-US" dirty="0" smtClean="0"/>
              <a:t>You can use AndAlso and Xor</a:t>
            </a:r>
          </a:p>
          <a:p>
            <a:pPr lvl="1"/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</a:t>
            </a:r>
            <a:r>
              <a:rPr lang="en-US" dirty="0" smtClean="0"/>
              <a:t>Operators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77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Logical Operators: Calculating Gross Pay</a:t>
            </a:r>
            <a:endParaRPr lang="en-US" dirty="0" smtClean="0"/>
          </a:p>
          <a:p>
            <a:r>
              <a:rPr lang="en-US" dirty="0"/>
              <a:t>Scenario: Calculate and display employee gross pay</a:t>
            </a:r>
          </a:p>
          <a:p>
            <a:r>
              <a:rPr lang="en-US" dirty="0"/>
              <a:t>Requirements for </a:t>
            </a:r>
            <a:r>
              <a:rPr lang="en-US" dirty="0" smtClean="0"/>
              <a:t>the application:</a:t>
            </a:r>
            <a:endParaRPr lang="en-US" dirty="0"/>
          </a:p>
          <a:p>
            <a:pPr lvl="1"/>
            <a:r>
              <a:rPr lang="en-US" dirty="0"/>
              <a:t>Verify </a:t>
            </a:r>
            <a:r>
              <a:rPr lang="en-US" dirty="0" smtClean="0"/>
              <a:t>that hours </a:t>
            </a:r>
            <a:r>
              <a:rPr lang="en-US" dirty="0"/>
              <a:t>are within </a:t>
            </a:r>
            <a:r>
              <a:rPr lang="en-US" dirty="0" smtClean="0"/>
              <a:t>a range </a:t>
            </a:r>
            <a:r>
              <a:rPr lang="en-US" dirty="0"/>
              <a:t>(&gt;= 0.0 and &lt;= 40.0)</a:t>
            </a:r>
          </a:p>
          <a:p>
            <a:pPr lvl="1"/>
            <a:r>
              <a:rPr lang="en-US" dirty="0"/>
              <a:t>If </a:t>
            </a:r>
            <a:r>
              <a:rPr lang="en-US" dirty="0" smtClean="0"/>
              <a:t>the data </a:t>
            </a:r>
            <a:r>
              <a:rPr lang="en-US" dirty="0"/>
              <a:t>is valid, calculate and display </a:t>
            </a:r>
            <a:r>
              <a:rPr lang="en-US" dirty="0" smtClean="0"/>
              <a:t>the gross </a:t>
            </a:r>
            <a:r>
              <a:rPr lang="en-US" dirty="0"/>
              <a:t>pay</a:t>
            </a:r>
          </a:p>
          <a:p>
            <a:pPr lvl="1"/>
            <a:r>
              <a:rPr lang="en-US" dirty="0"/>
              <a:t>If </a:t>
            </a:r>
            <a:r>
              <a:rPr lang="en-US" dirty="0" smtClean="0"/>
              <a:t>the data </a:t>
            </a:r>
            <a:r>
              <a:rPr lang="en-US" dirty="0"/>
              <a:t>is not valid, display </a:t>
            </a:r>
            <a:r>
              <a:rPr lang="en-US" dirty="0" smtClean="0"/>
              <a:t>an error </a:t>
            </a:r>
            <a:r>
              <a:rPr lang="en-US" dirty="0"/>
              <a:t>message</a:t>
            </a:r>
          </a:p>
          <a:p>
            <a:r>
              <a:rPr lang="en-US" dirty="0" smtClean="0"/>
              <a:t>You can </a:t>
            </a:r>
            <a:r>
              <a:rPr lang="en-US" dirty="0"/>
              <a:t>accomplish this using AndAlso or OrElse</a:t>
            </a:r>
          </a:p>
          <a:p>
            <a:r>
              <a:rPr lang="en-US" b="1" dirty="0"/>
              <a:t>Data validation</a:t>
            </a:r>
            <a:endParaRPr lang="en-US" dirty="0"/>
          </a:p>
          <a:p>
            <a:pPr lvl="1"/>
            <a:r>
              <a:rPr lang="en-US" dirty="0"/>
              <a:t>Verifying that input data is within </a:t>
            </a:r>
            <a:r>
              <a:rPr lang="en-US" dirty="0" smtClean="0"/>
              <a:t>the expected </a:t>
            </a:r>
            <a:r>
              <a:rPr lang="en-US" dirty="0"/>
              <a:t>range</a:t>
            </a:r>
          </a:p>
          <a:p>
            <a:pPr lvl="1"/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</a:t>
            </a:r>
            <a:r>
              <a:rPr lang="en-US" dirty="0" smtClean="0"/>
              <a:t>Operators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42624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143000" y="5410200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4-23 Examples of using the AndAlso and OrElse logical operators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93" y="1598456"/>
            <a:ext cx="6692307" cy="3794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9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066800" y="53163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4-23 Examples of using the AndAlso and OrElse logical operators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81" y="1563687"/>
            <a:ext cx="7126217" cy="369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00" y="13539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324600"/>
            <a:ext cx="5867400" cy="381000"/>
          </a:xfrm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Logical Operators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81970" y="3810000"/>
            <a:ext cx="41614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4-24 Sample run of the application using valid data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724400" y="3810000"/>
            <a:ext cx="419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4-25 Sample run of the application using invalid data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4025"/>
            <a:ext cx="4197255" cy="205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24025"/>
            <a:ext cx="4197256" cy="205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the Gross pay calculator on page 208</a:t>
            </a:r>
          </a:p>
          <a:p>
            <a:r>
              <a:rPr lang="en-US" dirty="0" smtClean="0"/>
              <a:t>Complete You Do it 5 on page 209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Do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Comparing Strings Containing Letters</a:t>
            </a:r>
            <a:endParaRPr lang="en-US" sz="13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05755" y="48591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4-26 Examples of using string comparisons in a procedure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5" y="1658779"/>
            <a:ext cx="742384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9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Comparing Strings Containing Letters </a:t>
            </a:r>
            <a:r>
              <a:rPr lang="en-US" sz="1400" dirty="0" smtClean="0"/>
              <a:t>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90600" y="60021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4-26 Examples of using string comparisons in a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962525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41586"/>
            <a:ext cx="3084513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00" y="1277779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4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7924800" cy="4572000"/>
          </a:xfrm>
        </p:spPr>
        <p:txBody>
          <a:bodyPr/>
          <a:lstStyle/>
          <a:p>
            <a:r>
              <a:rPr lang="en-US" dirty="0"/>
              <a:t>Three basic control </a:t>
            </a:r>
            <a:r>
              <a:rPr lang="en-US" dirty="0" smtClean="0"/>
              <a:t>structures:</a:t>
            </a:r>
            <a:endParaRPr lang="en-US" dirty="0"/>
          </a:p>
          <a:p>
            <a:pPr lvl="1"/>
            <a:r>
              <a:rPr lang="en-US" dirty="0"/>
              <a:t>Sequence</a:t>
            </a:r>
          </a:p>
          <a:p>
            <a:pPr lvl="1"/>
            <a:r>
              <a:rPr lang="en-US" dirty="0"/>
              <a:t>Selection</a:t>
            </a:r>
          </a:p>
          <a:p>
            <a:pPr lvl="1"/>
            <a:r>
              <a:rPr lang="en-US" dirty="0"/>
              <a:t>Repetition</a:t>
            </a:r>
          </a:p>
          <a:p>
            <a:r>
              <a:rPr lang="en-US" dirty="0"/>
              <a:t>All procedures in an application are written using one </a:t>
            </a:r>
            <a:r>
              <a:rPr lang="en-US" dirty="0" smtClean="0"/>
              <a:t>or </a:t>
            </a:r>
            <a:r>
              <a:rPr lang="en-US" dirty="0"/>
              <a:t>more of these structures</a:t>
            </a:r>
          </a:p>
          <a:p>
            <a:pPr lvl="1"/>
            <a:r>
              <a:rPr lang="en-US" dirty="0"/>
              <a:t>Procedures in previous chapters used </a:t>
            </a:r>
            <a:r>
              <a:rPr lang="en-US" dirty="0" smtClean="0"/>
              <a:t>the sequence </a:t>
            </a:r>
            <a:r>
              <a:rPr lang="en-US" dirty="0"/>
              <a:t>structure </a:t>
            </a:r>
            <a:r>
              <a:rPr lang="en-US" dirty="0" smtClean="0"/>
              <a:t>only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condition</a:t>
            </a:r>
            <a:r>
              <a:rPr lang="en-US" dirty="0" smtClean="0"/>
              <a:t> in a selection structure gives an answer of either true or false</a:t>
            </a:r>
            <a:endParaRPr lang="en-US" dirty="0"/>
          </a:p>
          <a:p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Making Decisions in a Program</a:t>
            </a:r>
            <a:endParaRPr lang="en-US" sz="1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Converting a String to Uppercase or Lowercase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dirty="0"/>
              <a:t>String comparisons are case sensitive</a:t>
            </a:r>
          </a:p>
          <a:p>
            <a:r>
              <a:rPr lang="en-US" dirty="0"/>
              <a:t>CharacterCasing property:</a:t>
            </a:r>
          </a:p>
          <a:p>
            <a:pPr lvl="1"/>
            <a:r>
              <a:rPr lang="en-US" dirty="0"/>
              <a:t>Three case values: Normal (default), Upper, Lower</a:t>
            </a:r>
          </a:p>
          <a:p>
            <a:r>
              <a:rPr lang="en-US" b="1" dirty="0"/>
              <a:t>ToUpper </a:t>
            </a:r>
            <a:r>
              <a:rPr lang="en-US" b="1" dirty="0" smtClean="0"/>
              <a:t>method</a:t>
            </a:r>
          </a:p>
          <a:p>
            <a:pPr lvl="1"/>
            <a:r>
              <a:rPr lang="en-US" dirty="0" smtClean="0"/>
              <a:t>Converts the string </a:t>
            </a:r>
            <a:r>
              <a:rPr lang="en-US" dirty="0"/>
              <a:t>to </a:t>
            </a:r>
            <a:r>
              <a:rPr lang="en-US" dirty="0" smtClean="0"/>
              <a:t>uppercase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strSenior.ToUpper = "y"</a:t>
            </a:r>
          </a:p>
          <a:p>
            <a:r>
              <a:rPr lang="en-US" b="1" dirty="0"/>
              <a:t>ToLower </a:t>
            </a:r>
            <a:r>
              <a:rPr lang="en-US" b="1" dirty="0" smtClean="0"/>
              <a:t>method</a:t>
            </a:r>
          </a:p>
          <a:p>
            <a:pPr lvl="1"/>
            <a:r>
              <a:rPr lang="en-US" dirty="0" smtClean="0"/>
              <a:t>Converts the string </a:t>
            </a:r>
            <a:r>
              <a:rPr lang="en-US" dirty="0"/>
              <a:t>to lowercase</a:t>
            </a:r>
          </a:p>
        </p:txBody>
      </p:sp>
    </p:spTree>
    <p:extLst>
      <p:ext uri="{BB962C8B-B14F-4D97-AF65-F5344CB8AC3E}">
        <p14:creationId xmlns:p14="http://schemas.microsoft.com/office/powerpoint/2010/main" val="1949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Converting a String to Uppercase or </a:t>
            </a:r>
            <a:r>
              <a:rPr lang="en-US" sz="4000" dirty="0" smtClean="0"/>
              <a:t>Lowercase </a:t>
            </a:r>
            <a:r>
              <a:rPr lang="en-US" sz="1300" dirty="0" smtClean="0"/>
              <a:t>(cont.)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329488" y="5616714"/>
            <a:ext cx="15859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4-27 Syntax and examples of the ToUpper and ToLower methods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7" y="1219200"/>
            <a:ext cx="56562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Using the ToUpper and ToLower Methods: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Displaying </a:t>
            </a:r>
            <a:r>
              <a:rPr lang="en-US" b="1" dirty="0"/>
              <a:t>a Message</a:t>
            </a:r>
          </a:p>
          <a:p>
            <a:r>
              <a:rPr lang="en-US" dirty="0"/>
              <a:t>Procedure </a:t>
            </a:r>
            <a:r>
              <a:rPr lang="en-US" dirty="0" smtClean="0"/>
              <a:t>requirements:</a:t>
            </a:r>
            <a:endParaRPr lang="en-US" dirty="0"/>
          </a:p>
          <a:p>
            <a:pPr lvl="1"/>
            <a:r>
              <a:rPr lang="en-US" dirty="0"/>
              <a:t>Display </a:t>
            </a:r>
            <a:r>
              <a:rPr lang="en-US" dirty="0" smtClean="0"/>
              <a:t>the message: </a:t>
            </a:r>
            <a:r>
              <a:rPr lang="en-US" dirty="0"/>
              <a:t>“We have a store in this state”</a:t>
            </a:r>
          </a:p>
          <a:p>
            <a:pPr lvl="1"/>
            <a:r>
              <a:rPr lang="en-US" dirty="0"/>
              <a:t>Valid states: IL, IN, KY</a:t>
            </a:r>
          </a:p>
          <a:p>
            <a:pPr lvl="1"/>
            <a:r>
              <a:rPr lang="en-US" dirty="0"/>
              <a:t>Must handle case variations in the user’s input</a:t>
            </a:r>
          </a:p>
          <a:p>
            <a:r>
              <a:rPr lang="en-US" dirty="0"/>
              <a:t>Can use ToLower or ToUpper</a:t>
            </a:r>
          </a:p>
          <a:p>
            <a:r>
              <a:rPr lang="en-US" dirty="0"/>
              <a:t>Can assign a </a:t>
            </a:r>
            <a:r>
              <a:rPr lang="en-US" dirty="0" smtClean="0"/>
              <a:t>string </a:t>
            </a:r>
            <a:r>
              <a:rPr lang="en-US" dirty="0"/>
              <a:t>variable to the input text box’s value converted to uppercase </a:t>
            </a:r>
          </a:p>
          <a:p>
            <a:pPr lvl="2"/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Converting a String to Uppercase or </a:t>
            </a:r>
            <a:r>
              <a:rPr lang="en-US" sz="4000" dirty="0" smtClean="0"/>
              <a:t>Lowercase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9933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574238-2C0B-47D7-8F66-28E42C872842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5010090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4-28 Examples of using the ToUpper and ToLower methods in a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220994"/>
            <a:ext cx="3870325" cy="276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23" y="1371600"/>
            <a:ext cx="3816350" cy="48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Converting a String to Uppercase or </a:t>
            </a:r>
            <a:r>
              <a:rPr lang="en-US" sz="4000" dirty="0" smtClean="0"/>
              <a:t>Lowercase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75685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Mount Rushmore on page 214</a:t>
            </a:r>
          </a:p>
          <a:p>
            <a:r>
              <a:rPr lang="en-US" dirty="0" smtClean="0"/>
              <a:t>Complete You do it 6 on page 216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973D1A-3DB4-4921-8ED1-B796D6C56FDA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marL="0" indent="0" eaLnBrk="1" hangingPunct="1">
              <a:defRPr/>
            </a:pPr>
            <a:r>
              <a:rPr lang="en-US" dirty="0" smtClean="0"/>
              <a:t>Summary of Operators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01469" y="5334000"/>
            <a:ext cx="133293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4-30 Listing of arithmetic, concatenation, comparison, and logical operators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21" y="1295400"/>
            <a:ext cx="554458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A Summary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dirty="0"/>
              <a:t>Single and dual-alternative selection structures</a:t>
            </a:r>
          </a:p>
          <a:p>
            <a:pPr lvl="1"/>
            <a:r>
              <a:rPr lang="en-US" dirty="0" smtClean="0"/>
              <a:t>Use the </a:t>
            </a:r>
            <a:r>
              <a:rPr lang="en-US" dirty="0"/>
              <a:t>If...Then...Else statement</a:t>
            </a:r>
          </a:p>
          <a:p>
            <a:r>
              <a:rPr lang="en-US" dirty="0"/>
              <a:t>Use comparison operators to compare two values</a:t>
            </a:r>
          </a:p>
          <a:p>
            <a:r>
              <a:rPr lang="en-US" dirty="0"/>
              <a:t>Use a temporary variable to swap values contained in two variables</a:t>
            </a:r>
          </a:p>
          <a:p>
            <a:r>
              <a:rPr lang="en-US" dirty="0"/>
              <a:t>Use logical operators to create a compound condition</a:t>
            </a:r>
          </a:p>
          <a:p>
            <a:r>
              <a:rPr lang="en-US" dirty="0"/>
              <a:t>Use </a:t>
            </a:r>
            <a:r>
              <a:rPr lang="en-US" dirty="0" smtClean="0"/>
              <a:t>the text </a:t>
            </a:r>
            <a:r>
              <a:rPr lang="en-US" dirty="0"/>
              <a:t>box’s CharacterCasing property to change text to upper- or </a:t>
            </a:r>
            <a:r>
              <a:rPr lang="en-US" dirty="0" smtClean="0"/>
              <a:t>lowercase</a:t>
            </a:r>
          </a:p>
          <a:p>
            <a:r>
              <a:rPr lang="en-US" dirty="0"/>
              <a:t>Use ToUpper and ToLower to temporarily modify the case of input text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Exercise 15 </a:t>
            </a:r>
            <a:r>
              <a:rPr lang="en-US" smtClean="0"/>
              <a:t>on page 221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with Microsoft Visual Basic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F0140-832E-44CD-9E5D-FB6DDC34DBB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B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After studying Lesson B, you should be able to:</a:t>
            </a:r>
          </a:p>
          <a:p>
            <a:r>
              <a:rPr lang="en-US" dirty="0"/>
              <a:t>Group objects using a GroupBox control</a:t>
            </a:r>
          </a:p>
          <a:p>
            <a:r>
              <a:rPr lang="en-US" dirty="0" smtClean="0"/>
              <a:t>Create </a:t>
            </a:r>
            <a:r>
              <a:rPr lang="en-US" dirty="0"/>
              <a:t>a message box using the MessageBox.Show method</a:t>
            </a:r>
          </a:p>
          <a:p>
            <a:r>
              <a:rPr lang="en-US" dirty="0" smtClean="0"/>
              <a:t>Determine </a:t>
            </a:r>
            <a:r>
              <a:rPr lang="en-US" dirty="0"/>
              <a:t>the value returned by a message box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69EE3FC-1F74-4313-A1C0-15B59753E232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Creating the Covington Resort Application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89909" y="5316379"/>
            <a:ext cx="46346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4-33 Partially completed interface for Covington Resort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560" y="1552623"/>
            <a:ext cx="5990840" cy="376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7924800" cy="480060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Single-alternative selection structure</a:t>
            </a:r>
          </a:p>
          <a:p>
            <a:pPr lvl="1"/>
            <a:r>
              <a:rPr lang="en-US" dirty="0"/>
              <a:t>Tasks </a:t>
            </a:r>
            <a:r>
              <a:rPr lang="en-US" dirty="0" smtClean="0"/>
              <a:t>are performed </a:t>
            </a:r>
            <a:r>
              <a:rPr lang="en-US" dirty="0"/>
              <a:t>only when </a:t>
            </a:r>
            <a:r>
              <a:rPr lang="en-US" dirty="0" smtClean="0"/>
              <a:t>its condition </a:t>
            </a:r>
            <a:r>
              <a:rPr lang="en-US" dirty="0"/>
              <a:t>is true</a:t>
            </a:r>
          </a:p>
          <a:p>
            <a:r>
              <a:rPr lang="en-US" b="1" dirty="0"/>
              <a:t>Dual-alternative selection structure</a:t>
            </a:r>
          </a:p>
          <a:p>
            <a:pPr lvl="1"/>
            <a:r>
              <a:rPr lang="en-US" dirty="0"/>
              <a:t>One set of tasks </a:t>
            </a:r>
            <a:r>
              <a:rPr lang="en-US" dirty="0" smtClean="0"/>
              <a:t>is performed </a:t>
            </a:r>
            <a:r>
              <a:rPr lang="en-US" dirty="0"/>
              <a:t>if </a:t>
            </a:r>
            <a:r>
              <a:rPr lang="en-US" dirty="0" smtClean="0"/>
              <a:t>its condition </a:t>
            </a:r>
            <a:r>
              <a:rPr lang="en-US" dirty="0"/>
              <a:t>is true</a:t>
            </a:r>
          </a:p>
          <a:p>
            <a:pPr lvl="2"/>
            <a:r>
              <a:rPr lang="en-US" dirty="0" smtClean="0"/>
              <a:t>Called the </a:t>
            </a:r>
            <a:r>
              <a:rPr lang="en-US" b="1" dirty="0"/>
              <a:t>true path</a:t>
            </a:r>
          </a:p>
          <a:p>
            <a:pPr lvl="1"/>
            <a:r>
              <a:rPr lang="en-US" dirty="0" smtClean="0"/>
              <a:t>A different </a:t>
            </a:r>
            <a:r>
              <a:rPr lang="en-US" dirty="0"/>
              <a:t>set of tasks </a:t>
            </a:r>
            <a:r>
              <a:rPr lang="en-US" dirty="0" smtClean="0"/>
              <a:t>is performed </a:t>
            </a:r>
            <a:r>
              <a:rPr lang="en-US" dirty="0"/>
              <a:t>if </a:t>
            </a:r>
            <a:r>
              <a:rPr lang="en-US" dirty="0" smtClean="0"/>
              <a:t>its condition </a:t>
            </a:r>
            <a:r>
              <a:rPr lang="en-US" dirty="0"/>
              <a:t>is false</a:t>
            </a:r>
          </a:p>
          <a:p>
            <a:pPr lvl="2"/>
            <a:r>
              <a:rPr lang="en-US" dirty="0" smtClean="0"/>
              <a:t>Called the </a:t>
            </a:r>
            <a:r>
              <a:rPr lang="en-US" b="1" dirty="0"/>
              <a:t>false path</a:t>
            </a:r>
          </a:p>
          <a:p>
            <a:r>
              <a:rPr lang="en-US" dirty="0" smtClean="0">
                <a:cs typeface="Courier New" pitchFamily="49" charset="0"/>
              </a:rPr>
              <a:t>The words “if”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dirty="0" smtClean="0">
                <a:cs typeface="Courier New" pitchFamily="49" charset="0"/>
              </a:rPr>
              <a:t>end if” d</a:t>
            </a:r>
            <a:r>
              <a:rPr lang="en-US" dirty="0" smtClean="0"/>
              <a:t>enote a selection </a:t>
            </a:r>
            <a:r>
              <a:rPr lang="en-US" dirty="0"/>
              <a:t>structure’s beginning and end </a:t>
            </a:r>
          </a:p>
          <a:p>
            <a:r>
              <a:rPr lang="en-US" dirty="0" smtClean="0">
                <a:cs typeface="Courier New" pitchFamily="49" charset="0"/>
              </a:rPr>
              <a:t>The word “else”</a:t>
            </a:r>
            <a:r>
              <a:rPr lang="en-US" dirty="0" smtClean="0"/>
              <a:t> </a:t>
            </a:r>
            <a:r>
              <a:rPr lang="en-US" dirty="0"/>
              <a:t>denotes </a:t>
            </a:r>
            <a:r>
              <a:rPr lang="en-US" dirty="0" smtClean="0"/>
              <a:t>the beginning </a:t>
            </a:r>
            <a:r>
              <a:rPr lang="en-US" dirty="0"/>
              <a:t>of </a:t>
            </a:r>
            <a:r>
              <a:rPr lang="en-US" dirty="0" smtClean="0"/>
              <a:t>the false </a:t>
            </a:r>
            <a:r>
              <a:rPr lang="en-US" dirty="0"/>
              <a:t>path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Making Decisions in a Program </a:t>
            </a:r>
            <a:r>
              <a:rPr lang="en-US" sz="1200" dirty="0"/>
              <a:t>(cont.)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03263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Creating the Covington Resort </a:t>
            </a:r>
            <a:r>
              <a:rPr lang="en-US" sz="4000" dirty="0" smtClean="0"/>
              <a:t>Application </a:t>
            </a:r>
            <a:r>
              <a:rPr lang="en-US" sz="1300" dirty="0" smtClean="0"/>
              <a:t>(cont.)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8768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Adding a </a:t>
            </a:r>
            <a:r>
              <a:rPr lang="en-US" b="1" dirty="0" smtClean="0"/>
              <a:t>Group Box </a:t>
            </a:r>
            <a:r>
              <a:rPr lang="en-US" b="1" dirty="0"/>
              <a:t>to the </a:t>
            </a:r>
            <a:r>
              <a:rPr lang="en-US" b="1" dirty="0" smtClean="0"/>
              <a:t>Form</a:t>
            </a:r>
            <a:endParaRPr lang="en-US" b="1" dirty="0"/>
          </a:p>
          <a:p>
            <a:r>
              <a:rPr lang="en-US" b="1" dirty="0"/>
              <a:t>Group </a:t>
            </a:r>
            <a:r>
              <a:rPr lang="en-US" b="1" dirty="0" smtClean="0"/>
              <a:t>box</a:t>
            </a:r>
            <a:endParaRPr lang="en-US" dirty="0" smtClean="0"/>
          </a:p>
          <a:p>
            <a:pPr lvl="1"/>
            <a:r>
              <a:rPr lang="en-US" dirty="0" smtClean="0"/>
              <a:t>A container </a:t>
            </a:r>
            <a:r>
              <a:rPr lang="en-US" dirty="0"/>
              <a:t>control for other controls</a:t>
            </a:r>
          </a:p>
          <a:p>
            <a:r>
              <a:rPr lang="en-US" dirty="0"/>
              <a:t>GroupBox </a:t>
            </a:r>
            <a:r>
              <a:rPr lang="en-US" dirty="0" smtClean="0"/>
              <a:t>tool  </a:t>
            </a:r>
            <a:endParaRPr lang="en-US" dirty="0"/>
          </a:p>
          <a:p>
            <a:pPr lvl="1"/>
            <a:r>
              <a:rPr lang="en-US" dirty="0"/>
              <a:t>Used to add </a:t>
            </a:r>
            <a:r>
              <a:rPr lang="en-US" dirty="0" smtClean="0"/>
              <a:t>a group </a:t>
            </a:r>
            <a:r>
              <a:rPr lang="en-US" dirty="0"/>
              <a:t>box control to </a:t>
            </a:r>
            <a:r>
              <a:rPr lang="en-US" dirty="0" smtClean="0"/>
              <a:t>the interface</a:t>
            </a:r>
            <a:endParaRPr lang="en-US" dirty="0"/>
          </a:p>
          <a:p>
            <a:r>
              <a:rPr lang="en-US" dirty="0" smtClean="0"/>
              <a:t>The group </a:t>
            </a:r>
            <a:r>
              <a:rPr lang="en-US" dirty="0"/>
              <a:t>box control provides:</a:t>
            </a:r>
          </a:p>
          <a:p>
            <a:pPr lvl="1"/>
            <a:r>
              <a:rPr lang="en-US" dirty="0"/>
              <a:t>Visual separation of related controls</a:t>
            </a:r>
          </a:p>
          <a:p>
            <a:pPr lvl="1"/>
            <a:r>
              <a:rPr lang="en-US" dirty="0" smtClean="0"/>
              <a:t>The ability </a:t>
            </a:r>
            <a:r>
              <a:rPr lang="en-US" dirty="0"/>
              <a:t>to manage the grouped controls by manipulating the group box control</a:t>
            </a:r>
          </a:p>
          <a:p>
            <a:r>
              <a:rPr lang="en-US" dirty="0"/>
              <a:t>Lock controls to ensure that they are not moved</a:t>
            </a:r>
          </a:p>
          <a:p>
            <a:r>
              <a:rPr lang="en-US" dirty="0"/>
              <a:t>Be sure to set </a:t>
            </a:r>
            <a:r>
              <a:rPr lang="en-US" dirty="0" smtClean="0"/>
              <a:t>the TabIndex </a:t>
            </a:r>
            <a:r>
              <a:rPr lang="en-US" dirty="0"/>
              <a:t>after </a:t>
            </a:r>
            <a:r>
              <a:rPr lang="en-US" dirty="0" smtClean="0"/>
              <a:t>the placement </a:t>
            </a:r>
            <a:r>
              <a:rPr lang="en-US" dirty="0"/>
              <a:t>of 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4800" y="3181290"/>
            <a:ext cx="41134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4-34 Interface showing the location and size of the additional group box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566313" y="3182779"/>
            <a:ext cx="419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4-35 Dotted rectangle surrounding the eight controls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324566" y="5972175"/>
            <a:ext cx="502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4-36 Correct TabIndex values for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10" y="1447800"/>
            <a:ext cx="3968750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1447800"/>
            <a:ext cx="4004095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66" y="3641436"/>
            <a:ext cx="4249480" cy="231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Creating the Covington Resort </a:t>
            </a:r>
            <a:r>
              <a:rPr lang="en-US" sz="4000" dirty="0" smtClean="0"/>
              <a:t>Application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3043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Coding the Covington Resort Application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49E1D0-BF05-4705-8D42-F42D66B01DEF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1371600" y="6140341"/>
            <a:ext cx="502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4-37 TOE chart for the Covington Resort application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219200"/>
            <a:ext cx="6104844" cy="487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6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Coding the Covington Resort </a:t>
            </a:r>
            <a:r>
              <a:rPr lang="en-US" sz="4000" dirty="0" smtClean="0"/>
              <a:t>Application </a:t>
            </a:r>
            <a:r>
              <a:rPr lang="en-US" sz="1300" dirty="0" smtClean="0"/>
              <a:t>(cont.)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Coding the btnCalc </a:t>
            </a:r>
            <a:r>
              <a:rPr lang="en-US" b="1" dirty="0" smtClean="0"/>
              <a:t>Control’s </a:t>
            </a:r>
            <a:r>
              <a:rPr lang="en-US" b="1" dirty="0"/>
              <a:t>Click </a:t>
            </a:r>
            <a:r>
              <a:rPr lang="en-US" b="1" dirty="0" smtClean="0"/>
              <a:t>Event Procedure</a:t>
            </a:r>
            <a:endParaRPr lang="en-US" b="1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600200" y="6154579"/>
            <a:ext cx="51113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4-38 Pseudocode for the btnCalc control’s Click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40787"/>
            <a:ext cx="6019800" cy="410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43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57200" y="5257800"/>
            <a:ext cx="6248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4-40 Listing of named constants and their values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57200" y="3258979"/>
            <a:ext cx="5257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4-39 Comments and Dim statements entered in the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1600200"/>
            <a:ext cx="8020221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3733800"/>
            <a:ext cx="822729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Coding the Covington Resort </a:t>
            </a:r>
            <a:r>
              <a:rPr lang="en-US" sz="4000" dirty="0" smtClean="0"/>
              <a:t>Application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3027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55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10177" y="5316379"/>
            <a:ext cx="6248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4-41 Listing of variables and what each stores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73" y="1592105"/>
            <a:ext cx="7215927" cy="371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Coding the Covington Resort </a:t>
            </a:r>
            <a:r>
              <a:rPr lang="en-US" sz="4000" dirty="0" smtClean="0"/>
              <a:t>Application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3906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56</a:t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81000" y="5029200"/>
            <a:ext cx="6248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4-42 Const and Dim statements entered in the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111165" cy="32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Coding the Covington Resort </a:t>
            </a:r>
            <a:r>
              <a:rPr lang="en-US" sz="4000" dirty="0" smtClean="0"/>
              <a:t>Application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3948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CF0482-FCDF-47B7-9C69-517EF8B46452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pPr eaLnBrk="1" hangingPunct="1"/>
            <a:r>
              <a:rPr lang="en-US" dirty="0" smtClean="0"/>
              <a:t>The MessageBox.Show Method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b="1" dirty="0"/>
              <a:t>MessageBox.show method</a:t>
            </a:r>
            <a:endParaRPr lang="en-US" dirty="0"/>
          </a:p>
          <a:p>
            <a:pPr lvl="1"/>
            <a:r>
              <a:rPr lang="en-US" dirty="0"/>
              <a:t>Displays </a:t>
            </a:r>
            <a:r>
              <a:rPr lang="en-US" dirty="0" smtClean="0"/>
              <a:t>the message </a:t>
            </a:r>
            <a:r>
              <a:rPr lang="en-US" dirty="0"/>
              <a:t>box with </a:t>
            </a:r>
            <a:r>
              <a:rPr lang="en-US" dirty="0" smtClean="0"/>
              <a:t>a text </a:t>
            </a:r>
            <a:r>
              <a:rPr lang="en-US" dirty="0"/>
              <a:t>message, </a:t>
            </a:r>
            <a:r>
              <a:rPr lang="en-US" dirty="0" smtClean="0"/>
              <a:t>a caption</a:t>
            </a:r>
            <a:r>
              <a:rPr lang="en-US" dirty="0"/>
              <a:t>, </a:t>
            </a:r>
            <a:r>
              <a:rPr lang="en-US" dirty="0" smtClean="0"/>
              <a:t>a button or buttons, </a:t>
            </a:r>
            <a:r>
              <a:rPr lang="en-US" dirty="0"/>
              <a:t>and </a:t>
            </a:r>
            <a:r>
              <a:rPr lang="en-US" dirty="0" smtClean="0"/>
              <a:t>an icon</a:t>
            </a:r>
            <a:endParaRPr lang="en-US" dirty="0"/>
          </a:p>
          <a:p>
            <a:r>
              <a:rPr lang="en-US" dirty="0"/>
              <a:t>Use sentence capitalization for </a:t>
            </a:r>
            <a:r>
              <a:rPr lang="en-US" dirty="0" smtClean="0"/>
              <a:t>the text </a:t>
            </a:r>
            <a:r>
              <a:rPr lang="en-US" dirty="0"/>
              <a:t>message</a:t>
            </a:r>
          </a:p>
          <a:p>
            <a:r>
              <a:rPr lang="en-US" dirty="0"/>
              <a:t>Use book title capitalization for </a:t>
            </a:r>
            <a:r>
              <a:rPr lang="en-US" dirty="0" smtClean="0"/>
              <a:t>the caption</a:t>
            </a:r>
            <a:endParaRPr lang="en-US" dirty="0"/>
          </a:p>
          <a:p>
            <a:r>
              <a:rPr lang="en-US" dirty="0" smtClean="0"/>
              <a:t>Icons:</a:t>
            </a:r>
            <a:endParaRPr lang="en-US" dirty="0"/>
          </a:p>
          <a:p>
            <a:pPr lvl="1"/>
            <a:r>
              <a:rPr lang="en-US" dirty="0"/>
              <a:t>Exclamation or </a:t>
            </a:r>
            <a:r>
              <a:rPr lang="en-US" dirty="0" smtClean="0"/>
              <a:t>question mark: </a:t>
            </a:r>
            <a:r>
              <a:rPr lang="en-US" dirty="0"/>
              <a:t>Indicates </a:t>
            </a:r>
            <a:r>
              <a:rPr lang="en-US" dirty="0" smtClean="0"/>
              <a:t>the user </a:t>
            </a:r>
            <a:r>
              <a:rPr lang="en-US" dirty="0"/>
              <a:t>must make a decision before continuing</a:t>
            </a:r>
          </a:p>
          <a:p>
            <a:pPr lvl="1"/>
            <a:r>
              <a:rPr lang="en-US" dirty="0"/>
              <a:t>Information: Indicates </a:t>
            </a:r>
            <a:r>
              <a:rPr lang="en-US" dirty="0" smtClean="0"/>
              <a:t>an informational </a:t>
            </a:r>
            <a:r>
              <a:rPr lang="en-US" dirty="0"/>
              <a:t>message</a:t>
            </a:r>
          </a:p>
          <a:p>
            <a:pPr lvl="1"/>
            <a:r>
              <a:rPr lang="en-US" dirty="0"/>
              <a:t>Stop: Indicates </a:t>
            </a:r>
            <a:r>
              <a:rPr lang="en-US" dirty="0" smtClean="0"/>
              <a:t>a serious </a:t>
            </a:r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818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The MessageBox.Show </a:t>
            </a:r>
            <a:r>
              <a:rPr lang="en-US" dirty="0" smtClean="0"/>
              <a:t>Method </a:t>
            </a:r>
            <a:r>
              <a:rPr lang="en-US" sz="1200" dirty="0" smtClean="0"/>
              <a:t>(cont.)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" y="6096000"/>
            <a:ext cx="5257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4-43 Syntax and examples of the MessageBox.Show method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486400" y="3200400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4-44 Message displayed by the code in Example 1 in Figure 4-43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515279" y="5446044"/>
            <a:ext cx="34763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4-45 Message displayed by the code in Example 2 in Figure 4-43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0016"/>
            <a:ext cx="5248346" cy="488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94738"/>
            <a:ext cx="3365500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465934" cy="148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5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The MessageBox.Show </a:t>
            </a:r>
            <a:r>
              <a:rPr lang="en-US" dirty="0" smtClean="0"/>
              <a:t>Method </a:t>
            </a:r>
            <a:r>
              <a:rPr lang="en-US" sz="1200" dirty="0" smtClean="0"/>
              <a:t>(cont.)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211262" y="5980112"/>
            <a:ext cx="39576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4-46 Values returned by the MessageBox.Show method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67" y="1371600"/>
            <a:ext cx="6434833" cy="459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03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 smtClean="0"/>
              <a:t>Flowcharting a Selection Structure</a:t>
            </a:r>
            <a:endParaRPr lang="en-US" sz="1300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4294967295"/>
          </p:nvPr>
        </p:nvSpPr>
        <p:spPr>
          <a:xfrm>
            <a:off x="533400" y="1600200"/>
            <a:ext cx="7924800" cy="45720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Decision symbol</a:t>
            </a:r>
            <a:endParaRPr lang="en-US" b="1" dirty="0"/>
          </a:p>
          <a:p>
            <a:pPr lvl="1"/>
            <a:r>
              <a:rPr lang="en-US" dirty="0" smtClean="0"/>
              <a:t>Used to represent the condition (decision) </a:t>
            </a:r>
            <a:br>
              <a:rPr lang="en-US" dirty="0" smtClean="0"/>
            </a:br>
            <a:r>
              <a:rPr lang="en-US" dirty="0" smtClean="0"/>
              <a:t>in both the selection and repetition </a:t>
            </a:r>
            <a:br>
              <a:rPr lang="en-US" dirty="0" smtClean="0"/>
            </a:br>
            <a:r>
              <a:rPr lang="en-US" dirty="0" smtClean="0"/>
              <a:t>structures</a:t>
            </a:r>
          </a:p>
          <a:p>
            <a:r>
              <a:rPr lang="en-US" dirty="0"/>
              <a:t>Other </a:t>
            </a:r>
            <a:r>
              <a:rPr lang="en-US" dirty="0" smtClean="0"/>
              <a:t>symbols:</a:t>
            </a:r>
            <a:endParaRPr lang="en-US" dirty="0"/>
          </a:p>
          <a:p>
            <a:pPr lvl="1"/>
            <a:r>
              <a:rPr lang="en-US" dirty="0"/>
              <a:t>Oval: Start/stop symbol</a:t>
            </a:r>
          </a:p>
          <a:p>
            <a:pPr lvl="1"/>
            <a:r>
              <a:rPr lang="en-US" dirty="0"/>
              <a:t>Rectangle: Process symbol</a:t>
            </a:r>
          </a:p>
          <a:p>
            <a:pPr lvl="1"/>
            <a:r>
              <a:rPr lang="en-US" dirty="0"/>
              <a:t>Parallelogram: Input/output symbol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Flowchart: Decision 1"/>
          <p:cNvSpPr/>
          <p:nvPr/>
        </p:nvSpPr>
        <p:spPr bwMode="auto">
          <a:xfrm>
            <a:off x="6858000" y="1752600"/>
            <a:ext cx="1524000" cy="990600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Flowchart: Alternate Process 2"/>
          <p:cNvSpPr/>
          <p:nvPr/>
        </p:nvSpPr>
        <p:spPr bwMode="auto">
          <a:xfrm>
            <a:off x="7010400" y="2971800"/>
            <a:ext cx="1219200" cy="5334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Flowchart: Process 3"/>
          <p:cNvSpPr/>
          <p:nvPr/>
        </p:nvSpPr>
        <p:spPr bwMode="auto">
          <a:xfrm>
            <a:off x="7010400" y="3810000"/>
            <a:ext cx="1219200" cy="8382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lowchart: Data 4"/>
          <p:cNvSpPr/>
          <p:nvPr/>
        </p:nvSpPr>
        <p:spPr bwMode="auto">
          <a:xfrm>
            <a:off x="6858000" y="4953000"/>
            <a:ext cx="1371600" cy="762000"/>
          </a:xfrm>
          <a:prstGeom prst="flowChartInputOutp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379040" y="2392920"/>
              <a:ext cx="2665080" cy="2979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9680" y="2383560"/>
                <a:ext cx="2683800" cy="29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6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60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Completing the btnCalc_Click Procedure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6002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 smtClean="0"/>
              <a:t>Complete the false path of the selection structure</a:t>
            </a:r>
          </a:p>
          <a:p>
            <a:r>
              <a:rPr lang="en-US" dirty="0"/>
              <a:t>C</a:t>
            </a:r>
            <a:r>
              <a:rPr lang="en-US" dirty="0" smtClean="0"/>
              <a:t>alculate </a:t>
            </a:r>
            <a:r>
              <a:rPr lang="en-US" dirty="0"/>
              <a:t>and </a:t>
            </a:r>
            <a:r>
              <a:rPr lang="en-US" dirty="0" smtClean="0"/>
              <a:t>display the total </a:t>
            </a:r>
            <a:r>
              <a:rPr lang="en-US" dirty="0"/>
              <a:t>room charge, tax, total resort fee, and total due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57400" y="5867400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4-48 Calculated amounts shown in the interface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3150400"/>
            <a:ext cx="5051233" cy="269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61</a:t>
            </a:fld>
            <a:endParaRPr lang="en-US" dirty="0" smtClean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00200" y="5925979"/>
            <a:ext cx="4857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4-49 Covington Resort application’s code at the end of Lesson B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542708"/>
            <a:ext cx="5410200" cy="433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Completing the btnCalc_Click Procedure </a:t>
            </a:r>
            <a:r>
              <a:rPr kumimoji="0" 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7377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62</a:t>
            </a:fld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73" y="1600200"/>
            <a:ext cx="5917627" cy="435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30973" y="5985597"/>
            <a:ext cx="4857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4-49 Covington Resort application’s code at the end of Lesson B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5000" y="1353979"/>
            <a:ext cx="4857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Completing the btnCalc_Click Procedure </a:t>
            </a:r>
            <a:r>
              <a:rPr kumimoji="0" 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4068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63</a:t>
            </a:fld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374166"/>
            <a:ext cx="4635500" cy="479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Completing the btnCalc_Click Procedure </a:t>
            </a:r>
            <a:r>
              <a:rPr kumimoji="0" 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(cont.)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65300" y="6172200"/>
            <a:ext cx="4857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4-49 Covington Resort application’s code at the end of Lesson B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57400" y="1143000"/>
            <a:ext cx="4857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 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64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Lesson B Summary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6002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 smtClean="0"/>
              <a:t>A group box is a </a:t>
            </a:r>
            <a:r>
              <a:rPr lang="en-US" dirty="0"/>
              <a:t>container control that treats its contents as one unit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the GroupBox </a:t>
            </a:r>
            <a:r>
              <a:rPr lang="en-US" dirty="0"/>
              <a:t>tool to add a group box</a:t>
            </a:r>
          </a:p>
          <a:p>
            <a:r>
              <a:rPr lang="en-US" dirty="0" smtClean="0"/>
              <a:t>The MessageBox.Show </a:t>
            </a:r>
            <a:r>
              <a:rPr lang="en-US" dirty="0"/>
              <a:t>method displays </a:t>
            </a:r>
            <a:r>
              <a:rPr lang="en-US" dirty="0" smtClean="0"/>
              <a:t>a message </a:t>
            </a:r>
            <a:r>
              <a:rPr lang="en-US" dirty="0"/>
              <a:t>box with text, one or more buttons, and </a:t>
            </a:r>
            <a:r>
              <a:rPr lang="en-US" dirty="0" smtClean="0"/>
              <a:t>an icon</a:t>
            </a:r>
            <a:endParaRPr lang="en-US" dirty="0"/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/>
          <a:lstStyle/>
          <a:p>
            <a:r>
              <a:rPr lang="en-US" dirty="0" smtClean="0"/>
              <a:t>Lesson C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/>
              <a:t>studying Lesson C</a:t>
            </a:r>
            <a:r>
              <a:rPr lang="en-US" dirty="0" smtClean="0"/>
              <a:t>, </a:t>
            </a:r>
            <a:r>
              <a:rPr lang="en-US" dirty="0"/>
              <a:t>you should be able to:</a:t>
            </a:r>
          </a:p>
          <a:p>
            <a:r>
              <a:rPr lang="en-US" sz="2400" dirty="0" smtClean="0"/>
              <a:t>Prevent </a:t>
            </a:r>
            <a:r>
              <a:rPr lang="en-US" sz="2400" dirty="0"/>
              <a:t>the entry of unwanted characters in a text box</a:t>
            </a:r>
          </a:p>
          <a:p>
            <a:r>
              <a:rPr lang="en-US" sz="2400" dirty="0" smtClean="0"/>
              <a:t>Select </a:t>
            </a:r>
            <a:r>
              <a:rPr lang="en-US" sz="2400" dirty="0"/>
              <a:t>the existing text in a text box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/>
              <a:t>Coding the </a:t>
            </a:r>
            <a:r>
              <a:rPr lang="en-US" dirty="0" smtClean="0"/>
              <a:t>KeyPress Event Procedures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724400"/>
          </a:xfrm>
        </p:spPr>
        <p:txBody>
          <a:bodyPr/>
          <a:lstStyle/>
          <a:p>
            <a:r>
              <a:rPr lang="en-US" b="1" dirty="0"/>
              <a:t>KeyPress event</a:t>
            </a:r>
            <a:endParaRPr lang="en-US" dirty="0"/>
          </a:p>
          <a:p>
            <a:pPr lvl="1"/>
            <a:r>
              <a:rPr lang="en-US" dirty="0"/>
              <a:t>Occurs when </a:t>
            </a:r>
            <a:r>
              <a:rPr lang="en-US" dirty="0" smtClean="0"/>
              <a:t>a key </a:t>
            </a:r>
            <a:r>
              <a:rPr lang="en-US" dirty="0"/>
              <a:t>is pressed while </a:t>
            </a:r>
            <a:r>
              <a:rPr lang="en-US" dirty="0" smtClean="0"/>
              <a:t>the control </a:t>
            </a:r>
            <a:r>
              <a:rPr lang="en-US" dirty="0"/>
              <a:t>has </a:t>
            </a:r>
            <a:r>
              <a:rPr lang="en-US" dirty="0" smtClean="0"/>
              <a:t>the focus </a:t>
            </a:r>
            <a:endParaRPr lang="en-US" dirty="0"/>
          </a:p>
          <a:p>
            <a:pPr lvl="1"/>
            <a:r>
              <a:rPr lang="en-US" dirty="0" smtClean="0"/>
              <a:t>The character </a:t>
            </a:r>
            <a:r>
              <a:rPr lang="en-US" dirty="0"/>
              <a:t>corresponding to </a:t>
            </a:r>
            <a:r>
              <a:rPr lang="en-US" dirty="0" smtClean="0"/>
              <a:t>the pressed </a:t>
            </a:r>
            <a:r>
              <a:rPr lang="en-US" dirty="0"/>
              <a:t>key is sent to </a:t>
            </a:r>
            <a:r>
              <a:rPr lang="en-US" dirty="0" smtClean="0"/>
              <a:t>the KeyPress </a:t>
            </a:r>
            <a:r>
              <a:rPr lang="en-US" dirty="0"/>
              <a:t>event’s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parameter </a:t>
            </a:r>
          </a:p>
          <a:p>
            <a:r>
              <a:rPr lang="en-US" dirty="0" smtClean="0"/>
              <a:t>The KeyPress </a:t>
            </a:r>
            <a:r>
              <a:rPr lang="en-US" dirty="0"/>
              <a:t>event can be used to prevent users from entering inappropriate characters</a:t>
            </a:r>
          </a:p>
          <a:p>
            <a:pPr lvl="1"/>
            <a:r>
              <a:rPr lang="en-US" dirty="0" smtClean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parameter’s </a:t>
            </a:r>
            <a:r>
              <a:rPr lang="en-US" b="1" dirty="0"/>
              <a:t>KeyChar property </a:t>
            </a:r>
            <a:r>
              <a:rPr lang="en-US" dirty="0"/>
              <a:t>to determine </a:t>
            </a:r>
            <a:r>
              <a:rPr lang="en-US" dirty="0" smtClean="0"/>
              <a:t>the pressed </a:t>
            </a:r>
            <a:r>
              <a:rPr lang="en-US" dirty="0"/>
              <a:t>key</a:t>
            </a:r>
          </a:p>
          <a:p>
            <a:pPr lvl="1"/>
            <a:r>
              <a:rPr lang="en-US" dirty="0" smtClean="0"/>
              <a:t>Use the </a:t>
            </a:r>
            <a:r>
              <a:rPr lang="en-US" b="1" dirty="0"/>
              <a:t>Handled property </a:t>
            </a:r>
            <a:r>
              <a:rPr lang="en-US" dirty="0"/>
              <a:t>to cancel </a:t>
            </a:r>
            <a:r>
              <a:rPr lang="en-US" dirty="0" smtClean="0"/>
              <a:t>the key </a:t>
            </a:r>
            <a:r>
              <a:rPr lang="en-US" dirty="0"/>
              <a:t>if </a:t>
            </a:r>
            <a:r>
              <a:rPr lang="en-US" dirty="0" smtClean="0"/>
              <a:t>necessary</a:t>
            </a:r>
            <a:endParaRPr lang="en-US" dirty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KeyPress Event Procedures </a:t>
            </a:r>
            <a:r>
              <a:rPr lang="en-US" sz="1300" dirty="0" smtClean="0"/>
              <a:t>(cont.)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352" y="5621179"/>
            <a:ext cx="641800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4-53 Examples of using the KeyChar and Handled properties in the KeyPress event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20" y="1554004"/>
            <a:ext cx="6936980" cy="406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68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4097179"/>
            <a:ext cx="28670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4-54 CancelKeys procedure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734979"/>
            <a:ext cx="7682390" cy="234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KeyPress Event Procedures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6747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69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1165" y="3456794"/>
            <a:ext cx="363257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4-55 Syntax and an example of the SelectAll method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4" y="1828800"/>
            <a:ext cx="8470656" cy="164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Enter Event Procedures</a:t>
            </a:r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326689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Flowcharting a Selection </a:t>
            </a:r>
            <a:r>
              <a:rPr lang="en-US" dirty="0" smtClean="0"/>
              <a:t>Structure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sz="1200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81000" y="3886200"/>
            <a:ext cx="525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 dirty="0"/>
              <a:t>Figure </a:t>
            </a:r>
            <a:r>
              <a:rPr lang="en-US" sz="1000" dirty="0" smtClean="0"/>
              <a:t>4-7 Pseudocode and flowchart showing a single-alternative selection structure</a:t>
            </a:r>
            <a:endParaRPr lang="en-US" sz="1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4973637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47646"/>
            <a:ext cx="3453123" cy="477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1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70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630579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4-57 Covington Resort application’s code at the end of Lesson C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199"/>
            <a:ext cx="7189588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Enter Event Procedures </a:t>
            </a:r>
            <a:r>
              <a:rPr lang="en-US" sz="13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21236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71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98950"/>
            <a:ext cx="4572000" cy="46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Enter Event Procedures </a:t>
            </a:r>
            <a:r>
              <a:rPr lang="en-US" sz="1300" dirty="0" smtClean="0"/>
              <a:t>(cont.)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31063" y="6096000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4-57 Covington Resort application’s code at the end of Lesson C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35863" y="1201579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72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11" y="1676400"/>
            <a:ext cx="5732289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Enter Event Procedures </a:t>
            </a:r>
            <a:r>
              <a:rPr lang="en-US" sz="1300" dirty="0" smtClean="0"/>
              <a:t>(cont.)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30511" y="5791200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4-57 Covington Resort application’s code at the end of Lesson C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0" y="1658779"/>
            <a:ext cx="5431737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713774" y="1658779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73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97013"/>
            <a:ext cx="5120260" cy="444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Enter Event Procedures </a:t>
            </a:r>
            <a:r>
              <a:rPr lang="en-US" sz="1300" dirty="0" smtClean="0"/>
              <a:t>(cont.)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52600" y="5943600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4-57 Covington Resort application’s code at the end of Lesson C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35863" y="1295400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561F60-B602-41A9-8A78-26011ED5CF1E}" type="slidenum">
              <a:rPr lang="en-US"/>
              <a:pPr/>
              <a:t>74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6800" y="6037421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Figure 4-57 Covington Resort application’s code at the end of Lesson C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888" y="1541621"/>
            <a:ext cx="5366888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 fontScale="90000"/>
          </a:bodyPr>
          <a:lstStyle/>
          <a:p>
            <a:r>
              <a:rPr lang="en-US" sz="4000" dirty="0"/>
              <a:t>Coding the </a:t>
            </a:r>
            <a:r>
              <a:rPr lang="en-US" sz="4000" dirty="0" smtClean="0"/>
              <a:t>Enter Event Procedures </a:t>
            </a:r>
            <a:r>
              <a:rPr lang="en-US" sz="1300" dirty="0" smtClean="0"/>
              <a:t>(cont.)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00200" y="1295400"/>
            <a:ext cx="5431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continued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37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E31C9-B3EF-4462-811B-168E581E4081}" type="slidenum">
              <a:rPr lang="en-US" smtClean="0"/>
              <a:pPr/>
              <a:t>75</a:t>
            </a:fld>
            <a:endParaRPr lang="en-US" dirty="0" smtClean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Lesson C Summary</a:t>
            </a:r>
            <a:endParaRPr lang="en-US" sz="10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600200"/>
            <a:ext cx="8077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 smtClean="0"/>
              <a:t>The KeyPress </a:t>
            </a:r>
            <a:r>
              <a:rPr lang="en-US" dirty="0"/>
              <a:t>event occurs when </a:t>
            </a:r>
            <a:r>
              <a:rPr lang="en-US" dirty="0" smtClean="0"/>
              <a:t>the user </a:t>
            </a:r>
            <a:r>
              <a:rPr lang="en-US" dirty="0"/>
              <a:t>presses </a:t>
            </a:r>
            <a:r>
              <a:rPr lang="en-US" dirty="0" smtClean="0"/>
              <a:t>a key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the KeyPress </a:t>
            </a:r>
            <a:r>
              <a:rPr lang="en-US" dirty="0"/>
              <a:t>event to cancel </a:t>
            </a:r>
            <a:r>
              <a:rPr lang="en-US" dirty="0" smtClean="0"/>
              <a:t>an unwanted </a:t>
            </a:r>
            <a:r>
              <a:rPr lang="en-US" dirty="0"/>
              <a:t>key pressed by </a:t>
            </a:r>
            <a:r>
              <a:rPr lang="en-US" dirty="0" smtClean="0"/>
              <a:t>the user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the SelectAll </a:t>
            </a:r>
            <a:r>
              <a:rPr lang="en-US" dirty="0"/>
              <a:t>method to select all contents of </a:t>
            </a:r>
            <a:r>
              <a:rPr lang="en-US" dirty="0" smtClean="0"/>
              <a:t>a text </a:t>
            </a:r>
            <a:r>
              <a:rPr lang="en-US" dirty="0"/>
              <a:t>box</a:t>
            </a:r>
          </a:p>
          <a:p>
            <a:r>
              <a:rPr lang="en-US" dirty="0" smtClean="0"/>
              <a:t>The Enter </a:t>
            </a:r>
            <a:r>
              <a:rPr lang="en-US" dirty="0"/>
              <a:t>event occurs when </a:t>
            </a:r>
            <a:r>
              <a:rPr lang="en-US" dirty="0" smtClean="0"/>
              <a:t>the text </a:t>
            </a:r>
            <a:r>
              <a:rPr lang="en-US" dirty="0"/>
              <a:t>box receives </a:t>
            </a:r>
            <a:r>
              <a:rPr lang="en-US" dirty="0" smtClean="0"/>
              <a:t>the focus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the Enter </a:t>
            </a:r>
            <a:r>
              <a:rPr lang="en-US" dirty="0"/>
              <a:t>event to process code when </a:t>
            </a:r>
            <a:r>
              <a:rPr lang="en-US" dirty="0" smtClean="0"/>
              <a:t>the control </a:t>
            </a:r>
            <a:r>
              <a:rPr lang="en-US" dirty="0"/>
              <a:t>receives </a:t>
            </a:r>
            <a:r>
              <a:rPr lang="en-US" dirty="0" smtClean="0"/>
              <a:t>the focus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25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77200" cy="1143000"/>
          </a:xfrm>
          <a:prstGeom prst="roundRect">
            <a:avLst/>
          </a:prstGeom>
          <a:ln/>
        </p:spPr>
        <p:txBody>
          <a:bodyPr>
            <a:normAutofit/>
          </a:bodyPr>
          <a:lstStyle/>
          <a:p>
            <a:r>
              <a:rPr lang="en-US" dirty="0"/>
              <a:t>Flowcharting a Selection </a:t>
            </a:r>
            <a:r>
              <a:rPr lang="en-US" dirty="0" smtClean="0"/>
              <a:t>Structure </a:t>
            </a:r>
            <a:r>
              <a:rPr lang="en-US" sz="1200" dirty="0" smtClean="0"/>
              <a:t>(cont</a:t>
            </a:r>
            <a:r>
              <a:rPr lang="en-US" sz="1200" dirty="0"/>
              <a:t>.)</a:t>
            </a:r>
            <a:endParaRPr lang="en-US" sz="1200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6553200" y="5694402"/>
            <a:ext cx="22802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 dirty="0"/>
              <a:t>Figure </a:t>
            </a:r>
            <a:r>
              <a:rPr lang="en-US" sz="1000" dirty="0" smtClean="0"/>
              <a:t>4-8 Pseudocode and flowchart showing a dual-alternative selection structure</a:t>
            </a:r>
            <a:endParaRPr lang="en-US" sz="1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4768257" cy="49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3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001000" cy="4572000"/>
          </a:xfrm>
        </p:spPr>
        <p:txBody>
          <a:bodyPr/>
          <a:lstStyle/>
          <a:p>
            <a:r>
              <a:rPr lang="en-US" b="1" dirty="0"/>
              <a:t>If…Then…Else statement</a:t>
            </a:r>
          </a:p>
          <a:p>
            <a:pPr lvl="1"/>
            <a:r>
              <a:rPr lang="en-US" dirty="0"/>
              <a:t>Used to code single and dual-alternative selection structures</a:t>
            </a:r>
          </a:p>
          <a:p>
            <a:r>
              <a:rPr lang="en-US" b="1" dirty="0"/>
              <a:t>Statement block</a:t>
            </a:r>
          </a:p>
          <a:p>
            <a:pPr lvl="1"/>
            <a:r>
              <a:rPr lang="en-US" dirty="0" smtClean="0"/>
              <a:t>The set </a:t>
            </a:r>
            <a:r>
              <a:rPr lang="en-US" dirty="0"/>
              <a:t>of statements in each path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Programming with Microsoft Visual Basic 2012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5AA6D4-4EE6-46F6-B358-5A1A398713EB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prstGeom prst="roundRect">
            <a:avLst/>
          </a:prstGeom>
          <a:ln/>
        </p:spPr>
        <p:txBody>
          <a:bodyPr>
            <a:noAutofit/>
          </a:bodyPr>
          <a:lstStyle/>
          <a:p>
            <a:r>
              <a:rPr lang="en-US" dirty="0" smtClean="0"/>
              <a:t>Coding Selection Structures in Visual Basic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6019800"/>
            <a:ext cx="49405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charset="0"/>
                <a:cs typeface="Arial" charset="0"/>
              </a:rPr>
              <a:t>Figure 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4-9 Syntax and examples of the If…Then…Else statement (</a:t>
            </a:r>
            <a:r>
              <a:rPr lang="en-US" sz="10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continues</a:t>
            </a:r>
            <a:r>
              <a:rPr lang="en-US" sz="1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6" y="3993846"/>
            <a:ext cx="8118020" cy="1994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7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2730</Words>
  <Application>Microsoft Office PowerPoint</Application>
  <PresentationFormat>On-screen Show (4:3)</PresentationFormat>
  <Paragraphs>511</Paragraphs>
  <Slides>75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ＭＳ Ｐゴシック</vt:lpstr>
      <vt:lpstr>Arial</vt:lpstr>
      <vt:lpstr>Calibri</vt:lpstr>
      <vt:lpstr>Courier New</vt:lpstr>
      <vt:lpstr>Times New Roman</vt:lpstr>
      <vt:lpstr>Trebuchet MS</vt:lpstr>
      <vt:lpstr>Default Design</vt:lpstr>
      <vt:lpstr>PowerPoint Presentation</vt:lpstr>
      <vt:lpstr>Previewing the Covington Resort  Application</vt:lpstr>
      <vt:lpstr>Lesson A Objectives</vt:lpstr>
      <vt:lpstr>Making Decisions in a Program</vt:lpstr>
      <vt:lpstr>Making Decisions in a Program (cont.)</vt:lpstr>
      <vt:lpstr>Flowcharting a Selection Structure</vt:lpstr>
      <vt:lpstr>Flowcharting a Selection Structure (cont.)</vt:lpstr>
      <vt:lpstr>Flowcharting a Selection Structure (cont.)</vt:lpstr>
      <vt:lpstr>Coding Selection Structures in Visual Basic</vt:lpstr>
      <vt:lpstr>Coding Selection Structures in Visual Basic</vt:lpstr>
      <vt:lpstr>Coding Selection Structures in Visual Basic</vt:lpstr>
      <vt:lpstr>Comparison Operators</vt:lpstr>
      <vt:lpstr>Comparison Operators (cont.)</vt:lpstr>
      <vt:lpstr>You Do It!</vt:lpstr>
      <vt:lpstr>Comparison Operators (cont.)</vt:lpstr>
      <vt:lpstr>Comparison Operators (cont.)</vt:lpstr>
      <vt:lpstr>You Do It!</vt:lpstr>
      <vt:lpstr>Comparison Operators (cont.)</vt:lpstr>
      <vt:lpstr>Comparison Operators (cont.)</vt:lpstr>
      <vt:lpstr>Comparison Operators (cont.)</vt:lpstr>
      <vt:lpstr>Comparison Operators (cont.)</vt:lpstr>
      <vt:lpstr>Comparison Operators (cont.)</vt:lpstr>
      <vt:lpstr>PowerPoint Presentation</vt:lpstr>
      <vt:lpstr>Comparison Operators (cont.)</vt:lpstr>
      <vt:lpstr>Comparison Operators (cont.)</vt:lpstr>
      <vt:lpstr>Comparison Operators (cont.)</vt:lpstr>
      <vt:lpstr>PowerPoint Presentation</vt:lpstr>
      <vt:lpstr>Logical Operators</vt:lpstr>
      <vt:lpstr>Logical Operators (cont.)</vt:lpstr>
      <vt:lpstr>Logical Operators (cont.)</vt:lpstr>
      <vt:lpstr>Logical Operators (cont.)</vt:lpstr>
      <vt:lpstr>Logical Operators (cont.)</vt:lpstr>
      <vt:lpstr>Logical Operators (cont.)</vt:lpstr>
      <vt:lpstr>Logical Operators (cont.)</vt:lpstr>
      <vt:lpstr>Logical Operators (cont.)</vt:lpstr>
      <vt:lpstr>Logical Operators (cont.)</vt:lpstr>
      <vt:lpstr>You Do it!</vt:lpstr>
      <vt:lpstr>Comparing Strings Containing Letters</vt:lpstr>
      <vt:lpstr>Comparing Strings Containing Letters  (cont.)</vt:lpstr>
      <vt:lpstr>Converting a String to Uppercase or Lowercase</vt:lpstr>
      <vt:lpstr>Converting a String to Uppercase or Lowercase (cont.)</vt:lpstr>
      <vt:lpstr>Converting a String to Uppercase or Lowercase (cont.)</vt:lpstr>
      <vt:lpstr>Converting a String to Uppercase or Lowercase (cont.)</vt:lpstr>
      <vt:lpstr>PowerPoint Presentation</vt:lpstr>
      <vt:lpstr>Summary of Operators</vt:lpstr>
      <vt:lpstr>Lesson A Summary</vt:lpstr>
      <vt:lpstr>Homework</vt:lpstr>
      <vt:lpstr>Lesson B Objectives</vt:lpstr>
      <vt:lpstr>Creating the Covington Resort Application</vt:lpstr>
      <vt:lpstr>Creating the Covington Resort Application (cont.)</vt:lpstr>
      <vt:lpstr>Creating the Covington Resort Application (cont.)</vt:lpstr>
      <vt:lpstr>Coding the Covington Resort Application</vt:lpstr>
      <vt:lpstr>Coding the Covington Resort Application (cont.)</vt:lpstr>
      <vt:lpstr>Coding the Covington Resort Application (cont.)</vt:lpstr>
      <vt:lpstr>Coding the Covington Resort Application (cont.)</vt:lpstr>
      <vt:lpstr>Coding the Covington Resort Application (cont.)</vt:lpstr>
      <vt:lpstr>The MessageBox.Show Method</vt:lpstr>
      <vt:lpstr>The MessageBox.Show Method (cont.)</vt:lpstr>
      <vt:lpstr>The MessageBox.Show Method (cont.)</vt:lpstr>
      <vt:lpstr>Completing the btnCalc_Click Procedure</vt:lpstr>
      <vt:lpstr>PowerPoint Presentation</vt:lpstr>
      <vt:lpstr>PowerPoint Presentation</vt:lpstr>
      <vt:lpstr>PowerPoint Presentation</vt:lpstr>
      <vt:lpstr>Lesson B Summary</vt:lpstr>
      <vt:lpstr>Lesson C Objectives</vt:lpstr>
      <vt:lpstr>Coding the KeyPress Event Procedures</vt:lpstr>
      <vt:lpstr>Coding the KeyPress Event Procedures (cont.)</vt:lpstr>
      <vt:lpstr>Coding the KeyPress Event Procedures (cont.)</vt:lpstr>
      <vt:lpstr>Coding the Enter Event Procedures</vt:lpstr>
      <vt:lpstr>Coding the Enter Event Procedures (cont.)</vt:lpstr>
      <vt:lpstr>Coding the Enter Event Procedures (cont.)</vt:lpstr>
      <vt:lpstr>Coding the Enter Event Procedures (cont.)</vt:lpstr>
      <vt:lpstr>Coding the Enter Event Procedures (cont.)</vt:lpstr>
      <vt:lpstr>Coding the Enter Event Procedures (cont.)</vt:lpstr>
      <vt:lpstr>Lesson C Summary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478</cp:revision>
  <dcterms:created xsi:type="dcterms:W3CDTF">2009-09-04T14:26:40Z</dcterms:created>
  <dcterms:modified xsi:type="dcterms:W3CDTF">2014-10-02T12:50:09Z</dcterms:modified>
</cp:coreProperties>
</file>